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94" r:id="rId5"/>
    <p:sldMasterId id="2147483660" r:id="rId6"/>
  </p:sldMasterIdLst>
  <p:notesMasterIdLst>
    <p:notesMasterId r:id="rId39"/>
  </p:notesMasterIdLst>
  <p:handoutMasterIdLst>
    <p:handoutMasterId r:id="rId40"/>
  </p:handoutMasterIdLst>
  <p:sldIdLst>
    <p:sldId id="268" r:id="rId7"/>
    <p:sldId id="301" r:id="rId8"/>
    <p:sldId id="279" r:id="rId9"/>
    <p:sldId id="289" r:id="rId10"/>
    <p:sldId id="322" r:id="rId11"/>
    <p:sldId id="312" r:id="rId12"/>
    <p:sldId id="324" r:id="rId13"/>
    <p:sldId id="290" r:id="rId14"/>
    <p:sldId id="315" r:id="rId15"/>
    <p:sldId id="305" r:id="rId16"/>
    <p:sldId id="292" r:id="rId17"/>
    <p:sldId id="294" r:id="rId18"/>
    <p:sldId id="259" r:id="rId19"/>
    <p:sldId id="314" r:id="rId20"/>
    <p:sldId id="306" r:id="rId21"/>
    <p:sldId id="311" r:id="rId22"/>
    <p:sldId id="327" r:id="rId23"/>
    <p:sldId id="296" r:id="rId24"/>
    <p:sldId id="297" r:id="rId25"/>
    <p:sldId id="326" r:id="rId26"/>
    <p:sldId id="309" r:id="rId27"/>
    <p:sldId id="308" r:id="rId28"/>
    <p:sldId id="316" r:id="rId29"/>
    <p:sldId id="319" r:id="rId30"/>
    <p:sldId id="318" r:id="rId31"/>
    <p:sldId id="317" r:id="rId32"/>
    <p:sldId id="321" r:id="rId33"/>
    <p:sldId id="320" r:id="rId34"/>
    <p:sldId id="328" r:id="rId35"/>
    <p:sldId id="329" r:id="rId36"/>
    <p:sldId id="330" r:id="rId37"/>
    <p:sldId id="331" r:id="rId38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, Chau" initials="TC" lastIdx="2" clrIdx="0">
    <p:extLst>
      <p:ext uri="{19B8F6BF-5375-455C-9EA6-DF929625EA0E}">
        <p15:presenceInfo xmlns:p15="http://schemas.microsoft.com/office/powerpoint/2012/main" userId="S::tranchau@seattleu.edu::75c73beb-6135-4c23-b5d0-27cefc47db5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2"/>
    <a:srgbClr val="00B050"/>
    <a:srgbClr val="A3D043"/>
    <a:srgbClr val="008EDD"/>
    <a:srgbClr val="B1801E"/>
    <a:srgbClr val="000000"/>
    <a:srgbClr val="D29F53"/>
    <a:srgbClr val="A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4" autoAdjust="0"/>
    <p:restoredTop sz="94670"/>
  </p:normalViewPr>
  <p:slideViewPr>
    <p:cSldViewPr snapToGrid="0">
      <p:cViewPr>
        <p:scale>
          <a:sx n="100" d="100"/>
          <a:sy n="100" d="100"/>
        </p:scale>
        <p:origin x="1056" y="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2.%20Metlife%20Valuation\Valuation\MET%20-%20v6%20-%202023111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2.%20Metlife%20Valuation\Valuation\MET%20-%20v6%20-%2020231114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2.%20Metlife%20Valuation\Valuation\MET%20-%20v6%20-%202023111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2.%20Metlife%20Valuation\Valuation\MET%20-%20v6%20-%202023111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2.%20Metlife%20Valuation\Valuation\MET%20-%20v6%20-%202023111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2.%20Metlife%20Valuation\Valuation\MET%20-%20v6%20-%202023111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2.%20Metlife%20Valuation\Valuation\MET%20-%20v6%20-%2020231114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2.%20Metlife%20Valuation\Valuation\MET%20-%20v6%20-%2020231114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2.%20Metlife%20Valuation\Valuation\M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2.%20Metlife%20Valuation\Valuation\M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Calibri (Body)"/>
              </a:rPr>
              <a:t>Revenue</a:t>
            </a:r>
            <a:r>
              <a:rPr lang="en-US" baseline="0" dirty="0">
                <a:latin typeface="Calibri (Body)"/>
              </a:rPr>
              <a:t> by geography</a:t>
            </a:r>
            <a:endParaRPr lang="en-US" dirty="0">
              <a:latin typeface="Calibri (Body)"/>
            </a:endParaRPr>
          </a:p>
        </c:rich>
      </c:tx>
      <c:layout>
        <c:manualLayout>
          <c:xMode val="edge"/>
          <c:yMode val="edge"/>
          <c:x val="0.1976071835513001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0060A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078-4FD4-996B-59E2AC66B4D2}"/>
              </c:ext>
            </c:extLst>
          </c:dPt>
          <c:dPt>
            <c:idx val="1"/>
            <c:bubble3D val="0"/>
            <c:spPr>
              <a:solidFill>
                <a:srgbClr val="008ED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078-4FD4-996B-59E2AC66B4D2}"/>
              </c:ext>
            </c:extLst>
          </c:dPt>
          <c:dPt>
            <c:idx val="2"/>
            <c:bubble3D val="0"/>
            <c:spPr>
              <a:solidFill>
                <a:srgbClr val="A3D04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078-4FD4-996B-59E2AC66B4D2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078-4FD4-996B-59E2AC66B4D2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078-4FD4-996B-59E2AC66B4D2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078-4FD4-996B-59E2AC66B4D2}"/>
              </c:ext>
            </c:extLst>
          </c:dPt>
          <c:dLbls>
            <c:dLbl>
              <c:idx val="0"/>
              <c:layout>
                <c:manualLayout>
                  <c:x val="0.12149028077753779"/>
                  <c:y val="8.680555555555555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rgbClr val="0060A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78-4FD4-996B-59E2AC66B4D2}"/>
                </c:ext>
              </c:extLst>
            </c:dLbl>
            <c:dLbl>
              <c:idx val="1"/>
              <c:layout>
                <c:manualLayout>
                  <c:x val="-0.11811555075593952"/>
                  <c:y val="9.98263888888888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rgbClr val="008EDD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78-4FD4-996B-59E2AC66B4D2}"/>
                </c:ext>
              </c:extLst>
            </c:dLbl>
            <c:dLbl>
              <c:idx val="2"/>
              <c:layout>
                <c:manualLayout>
                  <c:x val="-0.1586123110151188"/>
                  <c:y val="-6.944444444444444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rgbClr val="A3D04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078-4FD4-996B-59E2AC66B4D2}"/>
                </c:ext>
              </c:extLst>
            </c:dLbl>
            <c:dLbl>
              <c:idx val="3"/>
              <c:layout>
                <c:manualLayout>
                  <c:x val="-0.13161447084233263"/>
                  <c:y val="-0.1085069444444444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078-4FD4-996B-59E2AC66B4D2}"/>
                </c:ext>
              </c:extLst>
            </c:dLbl>
            <c:dLbl>
              <c:idx val="4"/>
              <c:layout>
                <c:manualLayout>
                  <c:x val="-5.7370410367170624E-2"/>
                  <c:y val="-0.1475694444444444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78-4FD4-996B-59E2AC66B4D2}"/>
                </c:ext>
              </c:extLst>
            </c:dLbl>
            <c:dLbl>
              <c:idx val="5"/>
              <c:layout>
                <c:manualLayout>
                  <c:x val="9.5869436744272993E-2"/>
                  <c:y val="-0.1519097222222222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078-4FD4-996B-59E2AC66B4D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Graph!$B$4:$B$9</c:f>
              <c:strCache>
                <c:ptCount val="6"/>
                <c:pt idx="0">
                  <c:v>USA</c:v>
                </c:pt>
                <c:pt idx="1">
                  <c:v>Asia</c:v>
                </c:pt>
                <c:pt idx="2">
                  <c:v>Metlife Holdings</c:v>
                </c:pt>
                <c:pt idx="3">
                  <c:v>Latin</c:v>
                </c:pt>
                <c:pt idx="4">
                  <c:v>EMEA</c:v>
                </c:pt>
                <c:pt idx="5">
                  <c:v>Other</c:v>
                </c:pt>
              </c:strCache>
            </c:strRef>
          </c:cat>
          <c:val>
            <c:numRef>
              <c:f>Graph!$C$4:$C$9</c:f>
              <c:numCache>
                <c:formatCode>0%</c:formatCode>
                <c:ptCount val="6"/>
                <c:pt idx="0">
                  <c:v>0.60626356753322386</c:v>
                </c:pt>
                <c:pt idx="1">
                  <c:v>0.15099009900990099</c:v>
                </c:pt>
                <c:pt idx="2">
                  <c:v>0.12242547784190183</c:v>
                </c:pt>
                <c:pt idx="3">
                  <c:v>7.985651506327103E-2</c:v>
                </c:pt>
                <c:pt idx="4">
                  <c:v>3.2548843119606076E-2</c:v>
                </c:pt>
                <c:pt idx="5">
                  <c:v>7.915497432096151E-3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078-4FD4-996B-59E2AC66B4D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Price</a:t>
            </a:r>
            <a:r>
              <a:rPr lang="en-US" baseline="0" dirty="0"/>
              <a:t> Range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'Valuation Graph'!$M$1</c:f>
              <c:strCache>
                <c:ptCount val="1"/>
                <c:pt idx="0">
                  <c:v>Min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'Valuation Graph'!$L$2:$L$5</c:f>
              <c:strCache>
                <c:ptCount val="4"/>
                <c:pt idx="0">
                  <c:v>Forward P/E</c:v>
                </c:pt>
                <c:pt idx="1">
                  <c:v>P/B</c:v>
                </c:pt>
                <c:pt idx="2">
                  <c:v>Historical Stock Price (5 years)</c:v>
                </c:pt>
                <c:pt idx="3">
                  <c:v>9.5%-12% WACC, 1.25% - 3.25% Terminal Growth Rate </c:v>
                </c:pt>
              </c:strCache>
            </c:strRef>
          </c:cat>
          <c:val>
            <c:numRef>
              <c:f>'Valuation Graph'!$M$2:$M$5</c:f>
              <c:numCache>
                <c:formatCode>_(* #,##0.00_);_(* \(#,##0.00\);_(* "-"??_);_(@_)</c:formatCode>
                <c:ptCount val="4"/>
                <c:pt idx="0" formatCode="0.00">
                  <c:v>26.782114480585712</c:v>
                </c:pt>
                <c:pt idx="1">
                  <c:v>52.168672908307322</c:v>
                </c:pt>
                <c:pt idx="2">
                  <c:v>23.530000999999999</c:v>
                </c:pt>
                <c:pt idx="3">
                  <c:v>58.363818444242341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D9-4A5A-B761-F827FC327C17}"/>
            </c:ext>
          </c:extLst>
        </c:ser>
        <c:ser>
          <c:idx val="1"/>
          <c:order val="1"/>
          <c:tx>
            <c:strRef>
              <c:f>'Valuation Graph'!$N$1</c:f>
              <c:strCache>
                <c:ptCount val="1"/>
                <c:pt idx="0">
                  <c:v>Median - Min</c:v>
                </c:pt>
              </c:strCache>
            </c:strRef>
          </c:tx>
          <c:spPr>
            <a:solidFill>
              <a:srgbClr val="008EDD"/>
            </a:solidFill>
            <a:ln>
              <a:noFill/>
            </a:ln>
            <a:effectLst/>
          </c:spPr>
          <c:invertIfNegative val="0"/>
          <c:cat>
            <c:strRef>
              <c:f>'Valuation Graph'!$L$2:$L$5</c:f>
              <c:strCache>
                <c:ptCount val="4"/>
                <c:pt idx="0">
                  <c:v>Forward P/E</c:v>
                </c:pt>
                <c:pt idx="1">
                  <c:v>P/B</c:v>
                </c:pt>
                <c:pt idx="2">
                  <c:v>Historical Stock Price (5 years)</c:v>
                </c:pt>
                <c:pt idx="3">
                  <c:v>9.5%-12% WACC, 1.25% - 3.25% Terminal Growth Rate </c:v>
                </c:pt>
              </c:strCache>
            </c:strRef>
          </c:cat>
          <c:val>
            <c:numRef>
              <c:f>'Valuation Graph'!$N$2:$N$5</c:f>
              <c:numCache>
                <c:formatCode>0.00</c:formatCode>
                <c:ptCount val="4"/>
                <c:pt idx="0">
                  <c:v>34.050610097566185</c:v>
                </c:pt>
                <c:pt idx="1">
                  <c:v>22.35800267498886</c:v>
                </c:pt>
                <c:pt idx="2">
                  <c:v>33.58</c:v>
                </c:pt>
                <c:pt idx="3">
                  <c:v>13.682061460371543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D9-4A5A-B761-F827FC327C17}"/>
            </c:ext>
          </c:extLst>
        </c:ser>
        <c:ser>
          <c:idx val="2"/>
          <c:order val="2"/>
          <c:tx>
            <c:strRef>
              <c:f>'Valuation Graph'!$O$1</c:f>
              <c:strCache>
                <c:ptCount val="1"/>
                <c:pt idx="0">
                  <c:v>Max - Median</c:v>
                </c:pt>
              </c:strCache>
            </c:strRef>
          </c:tx>
          <c:spPr>
            <a:solidFill>
              <a:srgbClr val="A3D043"/>
            </a:solidFill>
            <a:ln>
              <a:noFill/>
            </a:ln>
            <a:effectLst/>
          </c:spPr>
          <c:invertIfNegative val="0"/>
          <c:cat>
            <c:strRef>
              <c:f>'Valuation Graph'!$L$2:$L$5</c:f>
              <c:strCache>
                <c:ptCount val="4"/>
                <c:pt idx="0">
                  <c:v>Forward P/E</c:v>
                </c:pt>
                <c:pt idx="1">
                  <c:v>P/B</c:v>
                </c:pt>
                <c:pt idx="2">
                  <c:v>Historical Stock Price (5 years)</c:v>
                </c:pt>
                <c:pt idx="3">
                  <c:v>9.5%-12% WACC, 1.25% - 3.25% Terminal Growth Rate </c:v>
                </c:pt>
              </c:strCache>
            </c:strRef>
          </c:cat>
          <c:val>
            <c:numRef>
              <c:f>'Valuation Graph'!$O$2:$O$5</c:f>
              <c:numCache>
                <c:formatCode>0.00</c:formatCode>
                <c:ptCount val="4"/>
                <c:pt idx="0">
                  <c:v>28.550126927959354</c:v>
                </c:pt>
                <c:pt idx="1">
                  <c:v>50.813642443156482</c:v>
                </c:pt>
                <c:pt idx="2">
                  <c:v>19.839995999999999</c:v>
                </c:pt>
                <c:pt idx="3">
                  <c:v>23.380009944122378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D9-4A5A-B761-F827FC327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2081056"/>
        <c:axId val="1261249216"/>
      </c:barChart>
      <c:catAx>
        <c:axId val="1322081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1249216"/>
        <c:crosses val="autoZero"/>
        <c:auto val="1"/>
        <c:lblAlgn val="ctr"/>
        <c:lblOffset val="100"/>
        <c:noMultiLvlLbl val="0"/>
      </c:catAx>
      <c:valAx>
        <c:axId val="1261249216"/>
        <c:scaling>
          <c:orientation val="minMax"/>
          <c:max val="130"/>
          <c:min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20810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Revenue</a:t>
            </a:r>
            <a:r>
              <a:rPr lang="en-US" baseline="0" dirty="0"/>
              <a:t> by SEGMENT</a:t>
            </a:r>
            <a:endParaRPr lang="en-US" dirty="0"/>
          </a:p>
        </c:rich>
      </c:tx>
      <c:layout>
        <c:manualLayout>
          <c:xMode val="edge"/>
          <c:yMode val="edge"/>
          <c:x val="0.27289566929133857"/>
          <c:y val="4.629629629629629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0060A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589-479D-A0FF-219EFC97FD92}"/>
              </c:ext>
            </c:extLst>
          </c:dPt>
          <c:dPt>
            <c:idx val="1"/>
            <c:bubble3D val="0"/>
            <c:spPr>
              <a:solidFill>
                <a:srgbClr val="008ED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589-479D-A0FF-219EFC97FD92}"/>
              </c:ext>
            </c:extLst>
          </c:dPt>
          <c:dPt>
            <c:idx val="2"/>
            <c:bubble3D val="0"/>
            <c:spPr>
              <a:solidFill>
                <a:srgbClr val="A3D04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589-479D-A0FF-219EFC97FD92}"/>
              </c:ext>
            </c:extLst>
          </c:dPt>
          <c:dLbls>
            <c:dLbl>
              <c:idx val="0"/>
              <c:layout>
                <c:manualLayout>
                  <c:x val="0.18654069142273097"/>
                  <c:y val="9.114583333333325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rgbClr val="0060A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89-479D-A0FF-219EFC97FD92}"/>
                </c:ext>
              </c:extLst>
            </c:dLbl>
            <c:dLbl>
              <c:idx val="1"/>
              <c:layout>
                <c:manualLayout>
                  <c:x val="-0.1900603271099523"/>
                  <c:y val="-3.038194444444444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rgbClr val="008EDD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89-479D-A0FF-219EFC97FD92}"/>
                </c:ext>
              </c:extLst>
            </c:dLbl>
            <c:dLbl>
              <c:idx val="2"/>
              <c:layout>
                <c:manualLayout>
                  <c:x val="-0.19820398810751133"/>
                  <c:y val="-0.132233910214348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rgbClr val="A3D04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589-479D-A0FF-219EFC97FD9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Graph!$B$21:$B$23</c:f>
              <c:strCache>
                <c:ptCount val="3"/>
                <c:pt idx="0">
                  <c:v>Premiums and Policy Fees</c:v>
                </c:pt>
                <c:pt idx="1">
                  <c:v>Net Investment Income</c:v>
                </c:pt>
                <c:pt idx="2">
                  <c:v>Other Revenues</c:v>
                </c:pt>
              </c:strCache>
            </c:strRef>
          </c:cat>
          <c:val>
            <c:numRef>
              <c:f>Graph!$C$21:$C$23</c:f>
              <c:numCache>
                <c:formatCode>0%</c:formatCode>
                <c:ptCount val="3"/>
                <c:pt idx="0">
                  <c:v>0.72653147667707951</c:v>
                </c:pt>
                <c:pt idx="1">
                  <c:v>0.24076084078996135</c:v>
                </c:pt>
                <c:pt idx="2">
                  <c:v>3.2707682532959179E-2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589-479D-A0FF-219EFC97FD9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Porter's</a:t>
            </a:r>
            <a:r>
              <a:rPr lang="en-US" sz="1600" b="1" baseline="0" dirty="0"/>
              <a:t> Five Forces</a:t>
            </a: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rgbClr val="A3D043"/>
              </a:solidFill>
              <a:round/>
            </a:ln>
            <a:effectLst/>
          </c:spPr>
          <c:marker>
            <c:symbol val="none"/>
          </c:marker>
          <c:cat>
            <c:strRef>
              <c:f>Graph!$B$54:$B$58</c:f>
              <c:strCache>
                <c:ptCount val="5"/>
                <c:pt idx="0">
                  <c:v>Competitive Rivalry</c:v>
                </c:pt>
                <c:pt idx="1">
                  <c:v>Bargaining Power of Customers</c:v>
                </c:pt>
                <c:pt idx="2">
                  <c:v>Bargaining Power of Suppliers</c:v>
                </c:pt>
                <c:pt idx="3">
                  <c:v>Threat of New Entry</c:v>
                </c:pt>
                <c:pt idx="4">
                  <c:v>Threat of Substitutes</c:v>
                </c:pt>
              </c:strCache>
            </c:strRef>
          </c:cat>
          <c:val>
            <c:numRef>
              <c:f>Graph!$C$54:$C$58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18-4E86-BE10-5E939D3AB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9364864"/>
        <c:axId val="102353440"/>
      </c:radarChart>
      <c:catAx>
        <c:axId val="1319364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53440"/>
        <c:crosses val="autoZero"/>
        <c:auto val="1"/>
        <c:lblAlgn val="ctr"/>
        <c:lblOffset val="100"/>
        <c:noMultiLvlLbl val="0"/>
      </c:catAx>
      <c:valAx>
        <c:axId val="10235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936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 Revenue (in Million USD)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Graph!$D$106</c:f>
              <c:strCache>
                <c:ptCount val="1"/>
                <c:pt idx="0">
                  <c:v> Revenue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3B-4E21-8607-46A0DC318AB6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F3B-4E21-8607-46A0DC318AB6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3B-4E21-8607-46A0DC318AB6}"/>
              </c:ext>
            </c:extLst>
          </c:dPt>
          <c:dPt>
            <c:idx val="3"/>
            <c:invertIfNegative val="0"/>
            <c:bubble3D val="0"/>
            <c:spPr>
              <a:solidFill>
                <a:srgbClr val="00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F3B-4E21-8607-46A0DC318AB6}"/>
              </c:ext>
            </c:extLst>
          </c:dPt>
          <c:dPt>
            <c:idx val="4"/>
            <c:invertIfNegative val="0"/>
            <c:bubble3D val="0"/>
            <c:spPr>
              <a:solidFill>
                <a:srgbClr val="00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F3B-4E21-8607-46A0DC318AB6}"/>
              </c:ext>
            </c:extLst>
          </c:dPt>
          <c:dPt>
            <c:idx val="5"/>
            <c:invertIfNegative val="0"/>
            <c:bubble3D val="0"/>
            <c:spPr>
              <a:solidFill>
                <a:srgbClr val="00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3B-4E21-8607-46A0DC318AB6}"/>
              </c:ext>
            </c:extLst>
          </c:dPt>
          <c:dPt>
            <c:idx val="6"/>
            <c:invertIfNegative val="0"/>
            <c:bubble3D val="0"/>
            <c:spPr>
              <a:solidFill>
                <a:srgbClr val="00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F3B-4E21-8607-46A0DC318AB6}"/>
              </c:ext>
            </c:extLst>
          </c:dPt>
          <c:dPt>
            <c:idx val="7"/>
            <c:invertIfNegative val="0"/>
            <c:bubble3D val="0"/>
            <c:spPr>
              <a:solidFill>
                <a:srgbClr val="00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F3B-4E21-8607-46A0DC318AB6}"/>
              </c:ext>
            </c:extLst>
          </c:dPt>
          <c:dPt>
            <c:idx val="8"/>
            <c:invertIfNegative val="0"/>
            <c:bubble3D val="0"/>
            <c:spPr>
              <a:solidFill>
                <a:srgbClr val="00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F3B-4E21-8607-46A0DC318AB6}"/>
              </c:ext>
            </c:extLst>
          </c:dPt>
          <c:cat>
            <c:numRef>
              <c:f>Graph!$C$107:$C$115</c:f>
              <c:numCache>
                <c:formatCode>@</c:formatCode>
                <c:ptCount val="9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</c:numCache>
            </c:numRef>
          </c:cat>
          <c:val>
            <c:numRef>
              <c:f>Graph!$D$107:$D$115</c:f>
              <c:numCache>
                <c:formatCode>_(* #,##0_);_(* \(#,##0\);_(* "-"??_);_(@_)</c:formatCode>
                <c:ptCount val="9"/>
                <c:pt idx="0">
                  <c:v>67842</c:v>
                </c:pt>
                <c:pt idx="1">
                  <c:v>71080</c:v>
                </c:pt>
                <c:pt idx="2">
                  <c:v>69898</c:v>
                </c:pt>
                <c:pt idx="3">
                  <c:v>63836.000000000007</c:v>
                </c:pt>
                <c:pt idx="4">
                  <c:v>67709.054460089697</c:v>
                </c:pt>
                <c:pt idx="5">
                  <c:v>72138.736876667957</c:v>
                </c:pt>
                <c:pt idx="6">
                  <c:v>72704.66640857303</c:v>
                </c:pt>
                <c:pt idx="7">
                  <c:v>73190.758189429092</c:v>
                </c:pt>
                <c:pt idx="8">
                  <c:v>73570.861504497545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3B-4E21-8607-46A0DC318A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5693983"/>
        <c:axId val="1567255488"/>
      </c:barChart>
      <c:catAx>
        <c:axId val="625693983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7255488"/>
        <c:crosses val="autoZero"/>
        <c:auto val="1"/>
        <c:lblAlgn val="ctr"/>
        <c:lblOffset val="100"/>
        <c:noMultiLvlLbl val="0"/>
      </c:catAx>
      <c:valAx>
        <c:axId val="156725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693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FCFE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FCFE!$J$50</c:f>
              <c:strCache>
                <c:ptCount val="1"/>
                <c:pt idx="0">
                  <c:v>FCFE</c:v>
                </c:pt>
              </c:strCache>
            </c:strRef>
          </c:tx>
          <c:spPr>
            <a:solidFill>
              <a:srgbClr val="0060A2"/>
            </a:solidFill>
            <a:ln>
              <a:noFill/>
            </a:ln>
            <a:effectLst/>
          </c:spPr>
          <c:invertIfNegative val="0"/>
          <c:cat>
            <c:strRef>
              <c:f>FCFE!$K$49:$P$49</c:f>
              <c:strCache>
                <c:ptCount val="6"/>
                <c:pt idx="0">
                  <c:v>2023E</c:v>
                </c:pt>
                <c:pt idx="1">
                  <c:v>2024E </c:v>
                </c:pt>
                <c:pt idx="2">
                  <c:v>2025E</c:v>
                </c:pt>
                <c:pt idx="3">
                  <c:v>2026E</c:v>
                </c:pt>
                <c:pt idx="4">
                  <c:v>2027E </c:v>
                </c:pt>
                <c:pt idx="5">
                  <c:v>2028E</c:v>
                </c:pt>
              </c:strCache>
            </c:strRef>
          </c:cat>
          <c:val>
            <c:numRef>
              <c:f>FCFE!$K$50:$P$50</c:f>
              <c:numCache>
                <c:formatCode>#,##0</c:formatCode>
                <c:ptCount val="6"/>
                <c:pt idx="0">
                  <c:v>1388.3254316659147</c:v>
                </c:pt>
                <c:pt idx="1">
                  <c:v>1736.68504731744</c:v>
                </c:pt>
                <c:pt idx="2">
                  <c:v>4793.7790245551241</c:v>
                </c:pt>
                <c:pt idx="3">
                  <c:v>4917.8195300370098</c:v>
                </c:pt>
                <c:pt idx="4">
                  <c:v>5037.1396492450967</c:v>
                </c:pt>
                <c:pt idx="5">
                  <c:v>5156.1774979566653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BB-4B0C-9F11-93844DF08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070112"/>
        <c:axId val="537211376"/>
      </c:barChart>
      <c:catAx>
        <c:axId val="31107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211376"/>
        <c:crosses val="autoZero"/>
        <c:auto val="1"/>
        <c:lblAlgn val="ctr"/>
        <c:lblOffset val="100"/>
        <c:noMultiLvlLbl val="0"/>
      </c:catAx>
      <c:valAx>
        <c:axId val="537211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07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Profitability</a:t>
            </a:r>
            <a:r>
              <a:rPr lang="en-US" sz="1600" b="1" baseline="0" dirty="0"/>
              <a:t> Ratios</a:t>
            </a: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F.Analysis!$C$47</c:f>
              <c:strCache>
                <c:ptCount val="1"/>
                <c:pt idx="0">
                  <c:v> Profit </c:v>
                </c:pt>
              </c:strCache>
            </c:strRef>
          </c:tx>
          <c:spPr>
            <a:solidFill>
              <a:srgbClr val="0060A2"/>
            </a:solidFill>
            <a:ln>
              <a:noFill/>
            </a:ln>
            <a:effectLst/>
          </c:spPr>
          <c:invertIfNegative val="0"/>
          <c:cat>
            <c:numRef>
              <c:f>F.Analysis!$D$46:$H$46</c:f>
              <c:numCache>
                <c:formatCode>@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F.Analysis!$D$47:$H$47</c:f>
              <c:numCache>
                <c:formatCode>0.0%</c:formatCode>
                <c:ptCount val="5"/>
                <c:pt idx="0">
                  <c:v>7.332832899133071E-2</c:v>
                </c:pt>
                <c:pt idx="1">
                  <c:v>8.2174662453318018E-2</c:v>
                </c:pt>
                <c:pt idx="2">
                  <c:v>7.6516022522920904E-2</c:v>
                </c:pt>
                <c:pt idx="3">
                  <c:v>8.9378165447383237E-2</c:v>
                </c:pt>
                <c:pt idx="4">
                  <c:v>3.3677644567798794E-2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B8-4B00-A2FA-F756C5F0533B}"/>
            </c:ext>
          </c:extLst>
        </c:ser>
        <c:ser>
          <c:idx val="1"/>
          <c:order val="1"/>
          <c:tx>
            <c:strRef>
              <c:f>F.Analysis!$C$48</c:f>
              <c:strCache>
                <c:ptCount val="1"/>
                <c:pt idx="0">
                  <c:v> ROE </c:v>
                </c:pt>
              </c:strCache>
            </c:strRef>
          </c:tx>
          <c:spPr>
            <a:solidFill>
              <a:srgbClr val="A3D043"/>
            </a:solidFill>
            <a:ln>
              <a:noFill/>
            </a:ln>
            <a:effectLst/>
          </c:spPr>
          <c:invertIfNegative val="0"/>
          <c:cat>
            <c:numRef>
              <c:f>F.Analysis!$D$46:$H$46</c:f>
              <c:numCache>
                <c:formatCode>@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F.Analysis!$D$48:$H$48</c:f>
              <c:numCache>
                <c:formatCode>0.0%</c:formatCode>
                <c:ptCount val="5"/>
                <c:pt idx="0">
                  <c:v>9.1712272418356763E-2</c:v>
                </c:pt>
                <c:pt idx="1">
                  <c:v>9.9027987263281381E-2</c:v>
                </c:pt>
                <c:pt idx="2">
                  <c:v>7.6742753135645436E-2</c:v>
                </c:pt>
                <c:pt idx="3">
                  <c:v>9.223798100528878E-2</c:v>
                </c:pt>
                <c:pt idx="4">
                  <c:v>5.3832231996296137E-2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B8-4B00-A2FA-F756C5F053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2535439"/>
        <c:axId val="179759007"/>
      </c:barChart>
      <c:catAx>
        <c:axId val="1292535439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759007"/>
        <c:crosses val="autoZero"/>
        <c:auto val="1"/>
        <c:lblAlgn val="ctr"/>
        <c:lblOffset val="100"/>
        <c:noMultiLvlLbl val="0"/>
      </c:catAx>
      <c:valAx>
        <c:axId val="17975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2535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 Debt to Equity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F.Analysis!$C$52</c:f>
              <c:strCache>
                <c:ptCount val="1"/>
                <c:pt idx="0">
                  <c:v> Debt to Equity </c:v>
                </c:pt>
              </c:strCache>
            </c:strRef>
          </c:tx>
          <c:spPr>
            <a:solidFill>
              <a:srgbClr val="0060A2"/>
            </a:solidFill>
            <a:ln>
              <a:noFill/>
            </a:ln>
            <a:effectLst/>
          </c:spPr>
          <c:invertIfNegative val="0"/>
          <c:cat>
            <c:numRef>
              <c:f>F.Analysis!$D$51:$H$51</c:f>
              <c:numCache>
                <c:formatCode>@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F.Analysis!$D$52:$H$52</c:f>
              <c:numCache>
                <c:formatCode>0.00%</c:formatCode>
                <c:ptCount val="5"/>
                <c:pt idx="0">
                  <c:v>1.7470000000000001</c:v>
                </c:pt>
                <c:pt idx="1">
                  <c:v>1.494</c:v>
                </c:pt>
                <c:pt idx="2">
                  <c:v>1.454</c:v>
                </c:pt>
                <c:pt idx="3">
                  <c:v>1.61</c:v>
                </c:pt>
                <c:pt idx="4">
                  <c:v>3.7389999999999999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AC-458A-B61D-DC1051407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4485119"/>
        <c:axId val="1299646191"/>
      </c:barChart>
      <c:catAx>
        <c:axId val="1294485119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646191"/>
        <c:crosses val="autoZero"/>
        <c:auto val="1"/>
        <c:lblAlgn val="ctr"/>
        <c:lblOffset val="100"/>
        <c:noMultiLvlLbl val="0"/>
      </c:catAx>
      <c:valAx>
        <c:axId val="1299646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4485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 Profit Margin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F.Analysis!$A$45</c:f>
              <c:strCache>
                <c:ptCount val="1"/>
                <c:pt idx="0">
                  <c:v> Profit Margin 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32-4AA7-9E51-D3CCAF0E7E07}"/>
              </c:ext>
            </c:extLst>
          </c:dPt>
          <c:cat>
            <c:strRef>
              <c:f>F.Analysis!$B$44:$F$44</c:f>
              <c:strCache>
                <c:ptCount val="5"/>
                <c:pt idx="0">
                  <c:v> Globe Life </c:v>
                </c:pt>
                <c:pt idx="1">
                  <c:v> Sun Life </c:v>
                </c:pt>
                <c:pt idx="2">
                  <c:v> Great-West </c:v>
                </c:pt>
                <c:pt idx="3">
                  <c:v> Metlife </c:v>
                </c:pt>
                <c:pt idx="4">
                  <c:v> Prudential </c:v>
                </c:pt>
              </c:strCache>
            </c:strRef>
          </c:cat>
          <c:val>
            <c:numRef>
              <c:f>F.Analysis!$B$45:$F$45</c:f>
              <c:numCache>
                <c:formatCode>0.00%</c:formatCode>
                <c:ptCount val="5"/>
                <c:pt idx="0">
                  <c:v>0.14199999999999999</c:v>
                </c:pt>
                <c:pt idx="1">
                  <c:v>0.13100000000000001</c:v>
                </c:pt>
                <c:pt idx="2">
                  <c:v>7.1999999999999995E-2</c:v>
                </c:pt>
                <c:pt idx="3" formatCode="0.0%">
                  <c:v>3.3677644567798794E-2</c:v>
                </c:pt>
                <c:pt idx="4">
                  <c:v>-2.5000000000000001E-2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32-4AA7-9E51-D3CCAF0E7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2728991"/>
        <c:axId val="1301800671"/>
      </c:barChart>
      <c:catAx>
        <c:axId val="29272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1800671"/>
        <c:crosses val="autoZero"/>
        <c:auto val="1"/>
        <c:lblAlgn val="ctr"/>
        <c:lblOffset val="100"/>
        <c:noMultiLvlLbl val="0"/>
      </c:catAx>
      <c:valAx>
        <c:axId val="1301800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72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 Debt to Equity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F.Analysis!$A$54</c:f>
              <c:strCache>
                <c:ptCount val="1"/>
                <c:pt idx="0">
                  <c:v> Debt to Equity 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8E-4FF3-95EB-846627769A66}"/>
              </c:ext>
            </c:extLst>
          </c:dPt>
          <c:cat>
            <c:strRef>
              <c:f>F.Analysis!$B$53:$F$53</c:f>
              <c:strCache>
                <c:ptCount val="5"/>
                <c:pt idx="0">
                  <c:v> Metlife </c:v>
                </c:pt>
                <c:pt idx="1">
                  <c:v> Prudential </c:v>
                </c:pt>
                <c:pt idx="2">
                  <c:v> Sun Life </c:v>
                </c:pt>
                <c:pt idx="3">
                  <c:v> Globe Life </c:v>
                </c:pt>
                <c:pt idx="4">
                  <c:v> Great-West </c:v>
                </c:pt>
              </c:strCache>
            </c:strRef>
          </c:cat>
          <c:val>
            <c:numRef>
              <c:f>F.Analysis!$B$54:$F$54</c:f>
              <c:numCache>
                <c:formatCode>0.00%</c:formatCode>
                <c:ptCount val="5"/>
                <c:pt idx="0" formatCode="0.0%">
                  <c:v>3.7389999999999999</c:v>
                </c:pt>
                <c:pt idx="1">
                  <c:v>1.9830000000000001</c:v>
                </c:pt>
                <c:pt idx="2">
                  <c:v>0.66300000000000003</c:v>
                </c:pt>
                <c:pt idx="3">
                  <c:v>0.42399999999999999</c:v>
                </c:pt>
                <c:pt idx="4">
                  <c:v>0.34899999999999998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8E-4FF3-95EB-846627769A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4483679"/>
        <c:axId val="1301776863"/>
      </c:barChart>
      <c:catAx>
        <c:axId val="1294483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1776863"/>
        <c:crosses val="autoZero"/>
        <c:auto val="1"/>
        <c:lblAlgn val="ctr"/>
        <c:lblOffset val="100"/>
        <c:noMultiLvlLbl val="0"/>
      </c:catAx>
      <c:valAx>
        <c:axId val="130177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4483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972144-0F0D-3248-B8B3-999AA9A61FB0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3C8F58-5AA0-3740-9A50-A13A6D75C30F}">
      <dgm:prSet phldrT="[Text]" custT="1"/>
      <dgm:spPr>
        <a:solidFill>
          <a:srgbClr val="0060A2"/>
        </a:solidFill>
        <a:ln>
          <a:solidFill>
            <a:srgbClr val="0060A2"/>
          </a:solidFill>
        </a:ln>
      </dgm:spPr>
      <dgm:t>
        <a:bodyPr/>
        <a:lstStyle/>
        <a:p>
          <a:r>
            <a:rPr lang="en-US" sz="1400" b="1" dirty="0">
              <a:latin typeface="+mn-lt"/>
              <a:cs typeface="Arial" panose="020B0604020202020204" pitchFamily="34" charset="0"/>
            </a:rPr>
            <a:t>DCF Valuation (50%) </a:t>
          </a:r>
        </a:p>
      </dgm:t>
    </dgm:pt>
    <dgm:pt modelId="{99F4062B-C8C8-F243-86CD-EADB2927726C}" type="parTrans" cxnId="{22E4A153-3A09-EA46-9112-BB5742C10DD6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78CFAC-1ABF-084A-94CE-99AC72A4BA3A}" type="sibTrans" cxnId="{22E4A153-3A09-EA46-9112-BB5742C10DD6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7D8F86-4437-204A-AD8F-7102CF0221F6}">
      <dgm:prSet phldrT="[Text]" custT="1"/>
      <dgm:spPr>
        <a:solidFill>
          <a:schemeClr val="bg1"/>
        </a:solidFill>
        <a:ln>
          <a:solidFill>
            <a:srgbClr val="0060A2"/>
          </a:solidFill>
        </a:ln>
      </dgm:spPr>
      <dgm:t>
        <a:bodyPr/>
        <a:lstStyle/>
        <a:p>
          <a:pPr algn="ctr"/>
          <a:r>
            <a:rPr lang="en-US" sz="1400" b="1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$ 72.00</a:t>
          </a:r>
        </a:p>
      </dgm:t>
    </dgm:pt>
    <dgm:pt modelId="{4C143FBF-FA10-2841-A20A-6C8FFA24AE9B}" type="parTrans" cxnId="{520AEF99-611D-464E-8400-915038A04443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ACDD7C-6FF7-4C49-8AD5-B81038A94B8B}" type="sibTrans" cxnId="{520AEF99-611D-464E-8400-915038A04443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5B3E92-B4D1-5648-BE01-2BE84FAFE64C}">
      <dgm:prSet phldrT="[Text]" custT="1"/>
      <dgm:spPr>
        <a:solidFill>
          <a:srgbClr val="0060A2"/>
        </a:solidFill>
        <a:ln>
          <a:solidFill>
            <a:srgbClr val="0060A2"/>
          </a:solidFill>
        </a:ln>
      </dgm:spPr>
      <dgm:t>
        <a:bodyPr/>
        <a:lstStyle/>
        <a:p>
          <a:r>
            <a:rPr lang="en-US" sz="1400" b="1" dirty="0">
              <a:latin typeface="+mn-lt"/>
              <a:cs typeface="Arial" panose="020B0604020202020204" pitchFamily="34" charset="0"/>
            </a:rPr>
            <a:t>Relative Valuation (50%) </a:t>
          </a:r>
        </a:p>
      </dgm:t>
    </dgm:pt>
    <dgm:pt modelId="{D41192DB-A8E9-4948-A8AE-359DB981C6D5}" type="parTrans" cxnId="{3BEFE51B-848B-464B-BCB3-77BF34951CC9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18DAC6-F19E-F747-836F-FC201D844507}" type="sibTrans" cxnId="{3BEFE51B-848B-464B-BCB3-77BF34951CC9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694300-E440-6648-B2C1-7EF522286195}">
      <dgm:prSet phldrT="[Text]" custT="1"/>
      <dgm:spPr>
        <a:solidFill>
          <a:schemeClr val="bg1"/>
        </a:solidFill>
        <a:ln>
          <a:solidFill>
            <a:srgbClr val="0060A2"/>
          </a:solidFill>
        </a:ln>
      </dgm:spPr>
      <dgm:t>
        <a:bodyPr/>
        <a:lstStyle/>
        <a:p>
          <a:pPr algn="ctr"/>
          <a:r>
            <a:rPr lang="en-US" sz="1400" b="1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$67.70</a:t>
          </a:r>
        </a:p>
      </dgm:t>
    </dgm:pt>
    <dgm:pt modelId="{99D2AB92-9FEF-6A44-A245-D51937D3C75C}" type="parTrans" cxnId="{4E3EAA25-1979-9E4B-8025-123D43DCF80F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4A4E78-EC79-4245-848C-CFDB9069B025}" type="sibTrans" cxnId="{4E3EAA25-1979-9E4B-8025-123D43DCF80F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A5738E-7F9B-6046-9618-C5283D91012A}">
      <dgm:prSet phldrT="[Text]" custT="1"/>
      <dgm:spPr>
        <a:solidFill>
          <a:srgbClr val="0060A2"/>
        </a:solidFill>
        <a:ln>
          <a:solidFill>
            <a:srgbClr val="0060A2"/>
          </a:solidFill>
        </a:ln>
      </dgm:spPr>
      <dgm:t>
        <a:bodyPr/>
        <a:lstStyle/>
        <a:p>
          <a:r>
            <a:rPr lang="en-US" sz="1400" b="1" dirty="0">
              <a:latin typeface="+mn-lt"/>
              <a:cs typeface="Arial" panose="020B0604020202020204" pitchFamily="34" charset="0"/>
            </a:rPr>
            <a:t>Target Price </a:t>
          </a:r>
        </a:p>
      </dgm:t>
    </dgm:pt>
    <dgm:pt modelId="{D66D4256-8E7D-8C48-B622-CFB0A63F5D77}" type="parTrans" cxnId="{D545143F-2BB1-F94E-86C2-B8E00B62A5F9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72F300-2130-A040-9160-5EAE9BD787A5}" type="sibTrans" cxnId="{D545143F-2BB1-F94E-86C2-B8E00B62A5F9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B65F35-73F3-5345-B1BA-0AC5EA1F3538}">
      <dgm:prSet phldrT="[Text]" custT="1"/>
      <dgm:spPr>
        <a:solidFill>
          <a:schemeClr val="bg1"/>
        </a:solidFill>
        <a:ln>
          <a:solidFill>
            <a:srgbClr val="0060A2"/>
          </a:solidFill>
        </a:ln>
      </dgm:spPr>
      <dgm:t>
        <a:bodyPr/>
        <a:lstStyle/>
        <a:p>
          <a:pPr algn="ctr"/>
          <a:r>
            <a:rPr lang="en-US" sz="1200" b="1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PRICE: $ 69.85</a:t>
          </a:r>
        </a:p>
      </dgm:t>
    </dgm:pt>
    <dgm:pt modelId="{DC100318-102A-E149-97AB-09500FE20112}" type="parTrans" cxnId="{2990DCAA-6193-7A44-99EC-0AE4C28E3775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94D3F6-FA45-2F49-8326-85CD5A5F8171}" type="sibTrans" cxnId="{2990DCAA-6193-7A44-99EC-0AE4C28E3775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FE3143-5813-6247-8CAB-26663CBF1A6C}">
      <dgm:prSet phldrT="[Text]" custT="1"/>
      <dgm:spPr>
        <a:solidFill>
          <a:schemeClr val="bg1"/>
        </a:solidFill>
        <a:ln>
          <a:solidFill>
            <a:srgbClr val="0060A2"/>
          </a:solidFill>
        </a:ln>
      </dgm:spPr>
      <dgm:t>
        <a:bodyPr/>
        <a:lstStyle/>
        <a:p>
          <a:pPr algn="ctr"/>
          <a:r>
            <a:rPr lang="en-US" sz="1200" b="1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UPSIDE: 12.61%</a:t>
          </a:r>
        </a:p>
      </dgm:t>
    </dgm:pt>
    <dgm:pt modelId="{599E74DC-AAE9-274E-A1A7-3ADD8FC3A115}" type="parTrans" cxnId="{580B59BE-9EE0-2E4C-9B6B-1394CB6E0FB4}">
      <dgm:prSet/>
      <dgm:spPr/>
      <dgm:t>
        <a:bodyPr/>
        <a:lstStyle/>
        <a:p>
          <a:endParaRPr lang="en-US"/>
        </a:p>
      </dgm:t>
    </dgm:pt>
    <dgm:pt modelId="{4C6FED2F-2553-7C46-BE77-621D6A32F2DC}" type="sibTrans" cxnId="{580B59BE-9EE0-2E4C-9B6B-1394CB6E0FB4}">
      <dgm:prSet/>
      <dgm:spPr/>
      <dgm:t>
        <a:bodyPr/>
        <a:lstStyle/>
        <a:p>
          <a:endParaRPr lang="en-US"/>
        </a:p>
      </dgm:t>
    </dgm:pt>
    <dgm:pt modelId="{5DDA50F2-1588-9C4D-B8F4-F7DBD923EE30}">
      <dgm:prSet phldrT="[Text]" custT="1"/>
      <dgm:spPr>
        <a:solidFill>
          <a:schemeClr val="bg1"/>
        </a:solidFill>
        <a:ln>
          <a:solidFill>
            <a:srgbClr val="0060A2"/>
          </a:solidFill>
        </a:ln>
      </dgm:spPr>
      <dgm:t>
        <a:bodyPr/>
        <a:lstStyle/>
        <a:p>
          <a:pPr algn="ctr"/>
          <a:r>
            <a:rPr lang="en-US" sz="1200" b="1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(current price: $62.03)</a:t>
          </a:r>
        </a:p>
      </dgm:t>
    </dgm:pt>
    <dgm:pt modelId="{EB30B383-9509-8945-9894-606D5403F523}" type="parTrans" cxnId="{6C8BD1B5-9A17-204C-BB13-20AF8B46AFBB}">
      <dgm:prSet/>
      <dgm:spPr/>
      <dgm:t>
        <a:bodyPr/>
        <a:lstStyle/>
        <a:p>
          <a:endParaRPr lang="en-US"/>
        </a:p>
      </dgm:t>
    </dgm:pt>
    <dgm:pt modelId="{573D2C7B-896B-B14A-8D29-57D348FF0841}" type="sibTrans" cxnId="{6C8BD1B5-9A17-204C-BB13-20AF8B46AFBB}">
      <dgm:prSet/>
      <dgm:spPr/>
      <dgm:t>
        <a:bodyPr/>
        <a:lstStyle/>
        <a:p>
          <a:endParaRPr lang="en-US"/>
        </a:p>
      </dgm:t>
    </dgm:pt>
    <dgm:pt modelId="{5D25C963-99B6-BC4D-8179-EB59355629AC}">
      <dgm:prSet phldrT="[Text]" custT="1"/>
      <dgm:spPr>
        <a:solidFill>
          <a:schemeClr val="bg1"/>
        </a:solidFill>
        <a:ln>
          <a:solidFill>
            <a:srgbClr val="0060A2"/>
          </a:solidFill>
        </a:ln>
      </dgm:spPr>
      <dgm:t>
        <a:bodyPr/>
        <a:lstStyle/>
        <a:p>
          <a:pPr algn="ctr"/>
          <a:endParaRPr lang="en-US" sz="1400" b="1" dirty="0">
            <a:solidFill>
              <a:srgbClr val="00B050"/>
            </a:solidFill>
            <a:latin typeface="+mn-lt"/>
            <a:cs typeface="Arial" panose="020B0604020202020204" pitchFamily="34" charset="0"/>
          </a:endParaRPr>
        </a:p>
      </dgm:t>
    </dgm:pt>
    <dgm:pt modelId="{6EEAC991-D941-8942-BE61-7D9B5C259D50}" type="parTrans" cxnId="{57915F6E-7F0D-4E44-B87E-3353F03DDF1A}">
      <dgm:prSet/>
      <dgm:spPr/>
      <dgm:t>
        <a:bodyPr/>
        <a:lstStyle/>
        <a:p>
          <a:endParaRPr lang="en-US"/>
        </a:p>
      </dgm:t>
    </dgm:pt>
    <dgm:pt modelId="{B14BAAC1-9A1D-1147-9C7B-A701F1963F54}" type="sibTrans" cxnId="{57915F6E-7F0D-4E44-B87E-3353F03DDF1A}">
      <dgm:prSet/>
      <dgm:spPr/>
      <dgm:t>
        <a:bodyPr/>
        <a:lstStyle/>
        <a:p>
          <a:endParaRPr lang="en-US"/>
        </a:p>
      </dgm:t>
    </dgm:pt>
    <dgm:pt modelId="{BB806E5F-9488-C141-A143-E73EA30730CE}">
      <dgm:prSet custT="1"/>
      <dgm:spPr>
        <a:solidFill>
          <a:schemeClr val="bg1"/>
        </a:solidFill>
        <a:ln>
          <a:solidFill>
            <a:srgbClr val="0060A2"/>
          </a:solidFill>
        </a:ln>
      </dgm:spPr>
      <dgm:t>
        <a:bodyPr/>
        <a:lstStyle/>
        <a:p>
          <a:pPr algn="ctr"/>
          <a:r>
            <a:rPr lang="en-US" sz="1400" b="1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Upside: 16.07%</a:t>
          </a:r>
        </a:p>
      </dgm:t>
    </dgm:pt>
    <dgm:pt modelId="{DD334054-22DE-994E-BA79-D6D116CAB546}" type="parTrans" cxnId="{C2AA0476-3F72-8747-951D-06D2C28B5E69}">
      <dgm:prSet/>
      <dgm:spPr/>
      <dgm:t>
        <a:bodyPr/>
        <a:lstStyle/>
        <a:p>
          <a:endParaRPr lang="en-US"/>
        </a:p>
      </dgm:t>
    </dgm:pt>
    <dgm:pt modelId="{104AE9E1-8B97-174B-9A3E-55820D496CC7}" type="sibTrans" cxnId="{C2AA0476-3F72-8747-951D-06D2C28B5E69}">
      <dgm:prSet/>
      <dgm:spPr/>
      <dgm:t>
        <a:bodyPr/>
        <a:lstStyle/>
        <a:p>
          <a:endParaRPr lang="en-US"/>
        </a:p>
      </dgm:t>
    </dgm:pt>
    <dgm:pt modelId="{8DF52EC5-8365-2E4E-A6E1-1ACB6482645A}">
      <dgm:prSet custT="1"/>
      <dgm:spPr>
        <a:solidFill>
          <a:schemeClr val="bg1"/>
        </a:solidFill>
        <a:ln>
          <a:solidFill>
            <a:srgbClr val="0060A2"/>
          </a:solidFill>
        </a:ln>
      </dgm:spPr>
      <dgm:t>
        <a:bodyPr/>
        <a:lstStyle/>
        <a:p>
          <a:pPr algn="ctr"/>
          <a:r>
            <a:rPr lang="en-US" sz="1400" b="1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Upside: 9.15%</a:t>
          </a:r>
        </a:p>
      </dgm:t>
    </dgm:pt>
    <dgm:pt modelId="{8225B31B-E560-2B47-95D1-B2EE7DBE522D}" type="parTrans" cxnId="{4EB610DE-4FC6-2447-8DE7-D207E1770D03}">
      <dgm:prSet/>
      <dgm:spPr/>
      <dgm:t>
        <a:bodyPr/>
        <a:lstStyle/>
        <a:p>
          <a:endParaRPr lang="en-US"/>
        </a:p>
      </dgm:t>
    </dgm:pt>
    <dgm:pt modelId="{EA6BBDDA-5948-5F49-8E88-53A835BB12B7}" type="sibTrans" cxnId="{4EB610DE-4FC6-2447-8DE7-D207E1770D03}">
      <dgm:prSet/>
      <dgm:spPr/>
      <dgm:t>
        <a:bodyPr/>
        <a:lstStyle/>
        <a:p>
          <a:endParaRPr lang="en-US"/>
        </a:p>
      </dgm:t>
    </dgm:pt>
    <dgm:pt modelId="{DCEC2D47-12CB-F14C-8D14-6A3A6353B245}" type="pres">
      <dgm:prSet presAssocID="{11972144-0F0D-3248-B8B3-999AA9A61FB0}" presName="Name0" presStyleCnt="0">
        <dgm:presLayoutVars>
          <dgm:dir/>
          <dgm:animLvl val="lvl"/>
          <dgm:resizeHandles val="exact"/>
        </dgm:presLayoutVars>
      </dgm:prSet>
      <dgm:spPr/>
    </dgm:pt>
    <dgm:pt modelId="{C8883E7F-0AC7-B343-9B19-88BA947FA68E}" type="pres">
      <dgm:prSet presAssocID="{173C8F58-5AA0-3740-9A50-A13A6D75C30F}" presName="composite" presStyleCnt="0"/>
      <dgm:spPr/>
    </dgm:pt>
    <dgm:pt modelId="{7D1CEE7E-6518-BD40-9AA0-46BBFA79DCEC}" type="pres">
      <dgm:prSet presAssocID="{173C8F58-5AA0-3740-9A50-A13A6D75C30F}" presName="parTx" presStyleLbl="alignNode1" presStyleIdx="0" presStyleCnt="3" custScaleX="104228" custScaleY="100000">
        <dgm:presLayoutVars>
          <dgm:chMax val="0"/>
          <dgm:chPref val="0"/>
          <dgm:bulletEnabled val="1"/>
        </dgm:presLayoutVars>
      </dgm:prSet>
      <dgm:spPr/>
    </dgm:pt>
    <dgm:pt modelId="{884E2AD9-6960-B547-8681-7D0DD037C683}" type="pres">
      <dgm:prSet presAssocID="{173C8F58-5AA0-3740-9A50-A13A6D75C30F}" presName="desTx" presStyleLbl="alignAccFollowNode1" presStyleIdx="0" presStyleCnt="3" custScaleX="103286" custScaleY="100000" custLinFactNeighborX="-591" custLinFactNeighborY="205">
        <dgm:presLayoutVars>
          <dgm:bulletEnabled val="1"/>
        </dgm:presLayoutVars>
      </dgm:prSet>
      <dgm:spPr/>
    </dgm:pt>
    <dgm:pt modelId="{48DEC8F8-1A9F-D849-882D-29F567DC164B}" type="pres">
      <dgm:prSet presAssocID="{6178CFAC-1ABF-084A-94CE-99AC72A4BA3A}" presName="space" presStyleCnt="0"/>
      <dgm:spPr/>
    </dgm:pt>
    <dgm:pt modelId="{5BC92790-4077-7E4D-BC71-B04873A57D95}" type="pres">
      <dgm:prSet presAssocID="{055B3E92-B4D1-5648-BE01-2BE84FAFE64C}" presName="composite" presStyleCnt="0"/>
      <dgm:spPr/>
    </dgm:pt>
    <dgm:pt modelId="{E8426FBE-AA6D-B64B-B943-48484BCAF084}" type="pres">
      <dgm:prSet presAssocID="{055B3E92-B4D1-5648-BE01-2BE84FAFE64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C8B684F-E3E8-0A4C-A73E-0E0B737F19F8}" type="pres">
      <dgm:prSet presAssocID="{055B3E92-B4D1-5648-BE01-2BE84FAFE64C}" presName="desTx" presStyleLbl="alignAccFollowNode1" presStyleIdx="1" presStyleCnt="3">
        <dgm:presLayoutVars>
          <dgm:bulletEnabled val="1"/>
        </dgm:presLayoutVars>
      </dgm:prSet>
      <dgm:spPr/>
    </dgm:pt>
    <dgm:pt modelId="{9F386A35-4062-444C-ADE7-DAB64F5D5A87}" type="pres">
      <dgm:prSet presAssocID="{7C18DAC6-F19E-F747-836F-FC201D844507}" presName="space" presStyleCnt="0"/>
      <dgm:spPr/>
    </dgm:pt>
    <dgm:pt modelId="{6A9F741E-5200-394C-BA19-BDF260466E0D}" type="pres">
      <dgm:prSet presAssocID="{6EA5738E-7F9B-6046-9618-C5283D91012A}" presName="composite" presStyleCnt="0"/>
      <dgm:spPr/>
    </dgm:pt>
    <dgm:pt modelId="{2CE97734-B20C-B34E-8CD0-63635B6B7D3A}" type="pres">
      <dgm:prSet presAssocID="{6EA5738E-7F9B-6046-9618-C5283D91012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035F83F-101C-8042-BA53-2C2EB8754706}" type="pres">
      <dgm:prSet presAssocID="{6EA5738E-7F9B-6046-9618-C5283D91012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BEFE51B-848B-464B-BCB3-77BF34951CC9}" srcId="{11972144-0F0D-3248-B8B3-999AA9A61FB0}" destId="{055B3E92-B4D1-5648-BE01-2BE84FAFE64C}" srcOrd="1" destOrd="0" parTransId="{D41192DB-A8E9-4948-A8AE-359DB981C6D5}" sibTransId="{7C18DAC6-F19E-F747-836F-FC201D844507}"/>
    <dgm:cxn modelId="{4E3EAA25-1979-9E4B-8025-123D43DCF80F}" srcId="{055B3E92-B4D1-5648-BE01-2BE84FAFE64C}" destId="{C5694300-E440-6648-B2C1-7EF522286195}" srcOrd="0" destOrd="0" parTransId="{99D2AB92-9FEF-6A44-A245-D51937D3C75C}" sibTransId="{2F4A4E78-EC79-4245-848C-CFDB9069B025}"/>
    <dgm:cxn modelId="{66142A31-1E04-7948-9742-B3FDE5CFC927}" type="presOf" srcId="{6EA5738E-7F9B-6046-9618-C5283D91012A}" destId="{2CE97734-B20C-B34E-8CD0-63635B6B7D3A}" srcOrd="0" destOrd="0" presId="urn:microsoft.com/office/officeart/2005/8/layout/hList1"/>
    <dgm:cxn modelId="{D545143F-2BB1-F94E-86C2-B8E00B62A5F9}" srcId="{11972144-0F0D-3248-B8B3-999AA9A61FB0}" destId="{6EA5738E-7F9B-6046-9618-C5283D91012A}" srcOrd="2" destOrd="0" parTransId="{D66D4256-8E7D-8C48-B622-CFB0A63F5D77}" sibTransId="{3572F300-2130-A040-9160-5EAE9BD787A5}"/>
    <dgm:cxn modelId="{9922B73F-E2CA-1F4F-907F-BED7EE6618E1}" type="presOf" srcId="{0DB65F35-73F3-5345-B1BA-0AC5EA1F3538}" destId="{7035F83F-101C-8042-BA53-2C2EB8754706}" srcOrd="0" destOrd="0" presId="urn:microsoft.com/office/officeart/2005/8/layout/hList1"/>
    <dgm:cxn modelId="{57915F6E-7F0D-4E44-B87E-3353F03DDF1A}" srcId="{6EA5738E-7F9B-6046-9618-C5283D91012A}" destId="{5D25C963-99B6-BC4D-8179-EB59355629AC}" srcOrd="2" destOrd="0" parTransId="{6EEAC991-D941-8942-BE61-7D9B5C259D50}" sibTransId="{B14BAAC1-9A1D-1147-9C7B-A701F1963F54}"/>
    <dgm:cxn modelId="{22E4A153-3A09-EA46-9112-BB5742C10DD6}" srcId="{11972144-0F0D-3248-B8B3-999AA9A61FB0}" destId="{173C8F58-5AA0-3740-9A50-A13A6D75C30F}" srcOrd="0" destOrd="0" parTransId="{99F4062B-C8C8-F243-86CD-EADB2927726C}" sibTransId="{6178CFAC-1ABF-084A-94CE-99AC72A4BA3A}"/>
    <dgm:cxn modelId="{89E22675-8343-E248-9463-6EF5BFA32003}" type="presOf" srcId="{8DF52EC5-8365-2E4E-A6E1-1ACB6482645A}" destId="{DC8B684F-E3E8-0A4C-A73E-0E0B737F19F8}" srcOrd="0" destOrd="1" presId="urn:microsoft.com/office/officeart/2005/8/layout/hList1"/>
    <dgm:cxn modelId="{C2AA0476-3F72-8747-951D-06D2C28B5E69}" srcId="{173C8F58-5AA0-3740-9A50-A13A6D75C30F}" destId="{BB806E5F-9488-C141-A143-E73EA30730CE}" srcOrd="1" destOrd="0" parTransId="{DD334054-22DE-994E-BA79-D6D116CAB546}" sibTransId="{104AE9E1-8B97-174B-9A3E-55820D496CC7}"/>
    <dgm:cxn modelId="{E6D9EF5A-7EA1-7A4D-AF6A-69513F73FF34}" type="presOf" srcId="{11972144-0F0D-3248-B8B3-999AA9A61FB0}" destId="{DCEC2D47-12CB-F14C-8D14-6A3A6353B245}" srcOrd="0" destOrd="0" presId="urn:microsoft.com/office/officeart/2005/8/layout/hList1"/>
    <dgm:cxn modelId="{341B5C7D-3D43-BF4C-9B7B-A41CDCF8B382}" type="presOf" srcId="{62FE3143-5813-6247-8CAB-26663CBF1A6C}" destId="{7035F83F-101C-8042-BA53-2C2EB8754706}" srcOrd="0" destOrd="1" presId="urn:microsoft.com/office/officeart/2005/8/layout/hList1"/>
    <dgm:cxn modelId="{BEC3D984-13C4-8642-B494-B40CE3FAE104}" type="presOf" srcId="{BB806E5F-9488-C141-A143-E73EA30730CE}" destId="{884E2AD9-6960-B547-8681-7D0DD037C683}" srcOrd="0" destOrd="1" presId="urn:microsoft.com/office/officeart/2005/8/layout/hList1"/>
    <dgm:cxn modelId="{9AEF2390-26FB-C24A-87DA-815B100ED4B3}" type="presOf" srcId="{055B3E92-B4D1-5648-BE01-2BE84FAFE64C}" destId="{E8426FBE-AA6D-B64B-B943-48484BCAF084}" srcOrd="0" destOrd="0" presId="urn:microsoft.com/office/officeart/2005/8/layout/hList1"/>
    <dgm:cxn modelId="{D9896B94-54BF-CA49-9A0A-FFDCA65DAC1A}" type="presOf" srcId="{173C8F58-5AA0-3740-9A50-A13A6D75C30F}" destId="{7D1CEE7E-6518-BD40-9AA0-46BBFA79DCEC}" srcOrd="0" destOrd="0" presId="urn:microsoft.com/office/officeart/2005/8/layout/hList1"/>
    <dgm:cxn modelId="{3B3DF198-72CE-B84A-B879-0A40BD869972}" type="presOf" srcId="{5D25C963-99B6-BC4D-8179-EB59355629AC}" destId="{7035F83F-101C-8042-BA53-2C2EB8754706}" srcOrd="0" destOrd="2" presId="urn:microsoft.com/office/officeart/2005/8/layout/hList1"/>
    <dgm:cxn modelId="{520AEF99-611D-464E-8400-915038A04443}" srcId="{173C8F58-5AA0-3740-9A50-A13A6D75C30F}" destId="{547D8F86-4437-204A-AD8F-7102CF0221F6}" srcOrd="0" destOrd="0" parTransId="{4C143FBF-FA10-2841-A20A-6C8FFA24AE9B}" sibTransId="{1BACDD7C-6FF7-4C49-8AD5-B81038A94B8B}"/>
    <dgm:cxn modelId="{2990DCAA-6193-7A44-99EC-0AE4C28E3775}" srcId="{6EA5738E-7F9B-6046-9618-C5283D91012A}" destId="{0DB65F35-73F3-5345-B1BA-0AC5EA1F3538}" srcOrd="0" destOrd="0" parTransId="{DC100318-102A-E149-97AB-09500FE20112}" sibTransId="{AC94D3F6-FA45-2F49-8326-85CD5A5F8171}"/>
    <dgm:cxn modelId="{6C8BD1B5-9A17-204C-BB13-20AF8B46AFBB}" srcId="{6EA5738E-7F9B-6046-9618-C5283D91012A}" destId="{5DDA50F2-1588-9C4D-B8F4-F7DBD923EE30}" srcOrd="3" destOrd="0" parTransId="{EB30B383-9509-8945-9894-606D5403F523}" sibTransId="{573D2C7B-896B-B14A-8D29-57D348FF0841}"/>
    <dgm:cxn modelId="{BD77DBB6-6E64-4549-9EA8-33BD20094FED}" type="presOf" srcId="{547D8F86-4437-204A-AD8F-7102CF0221F6}" destId="{884E2AD9-6960-B547-8681-7D0DD037C683}" srcOrd="0" destOrd="0" presId="urn:microsoft.com/office/officeart/2005/8/layout/hList1"/>
    <dgm:cxn modelId="{FE992DB7-00BA-D440-A53F-3CE06303F5E4}" type="presOf" srcId="{5DDA50F2-1588-9C4D-B8F4-F7DBD923EE30}" destId="{7035F83F-101C-8042-BA53-2C2EB8754706}" srcOrd="0" destOrd="3" presId="urn:microsoft.com/office/officeart/2005/8/layout/hList1"/>
    <dgm:cxn modelId="{580B59BE-9EE0-2E4C-9B6B-1394CB6E0FB4}" srcId="{6EA5738E-7F9B-6046-9618-C5283D91012A}" destId="{62FE3143-5813-6247-8CAB-26663CBF1A6C}" srcOrd="1" destOrd="0" parTransId="{599E74DC-AAE9-274E-A1A7-3ADD8FC3A115}" sibTransId="{4C6FED2F-2553-7C46-BE77-621D6A32F2DC}"/>
    <dgm:cxn modelId="{7DB127C5-B763-414E-AF45-47811A833FAC}" type="presOf" srcId="{C5694300-E440-6648-B2C1-7EF522286195}" destId="{DC8B684F-E3E8-0A4C-A73E-0E0B737F19F8}" srcOrd="0" destOrd="0" presId="urn:microsoft.com/office/officeart/2005/8/layout/hList1"/>
    <dgm:cxn modelId="{4EB610DE-4FC6-2447-8DE7-D207E1770D03}" srcId="{055B3E92-B4D1-5648-BE01-2BE84FAFE64C}" destId="{8DF52EC5-8365-2E4E-A6E1-1ACB6482645A}" srcOrd="1" destOrd="0" parTransId="{8225B31B-E560-2B47-95D1-B2EE7DBE522D}" sibTransId="{EA6BBDDA-5948-5F49-8E88-53A835BB12B7}"/>
    <dgm:cxn modelId="{1D0DE826-8E48-EF4D-BA12-200F4A2FB4E6}" type="presParOf" srcId="{DCEC2D47-12CB-F14C-8D14-6A3A6353B245}" destId="{C8883E7F-0AC7-B343-9B19-88BA947FA68E}" srcOrd="0" destOrd="0" presId="urn:microsoft.com/office/officeart/2005/8/layout/hList1"/>
    <dgm:cxn modelId="{6883F5C8-5B6B-D64F-AD99-9B3C9C9F885B}" type="presParOf" srcId="{C8883E7F-0AC7-B343-9B19-88BA947FA68E}" destId="{7D1CEE7E-6518-BD40-9AA0-46BBFA79DCEC}" srcOrd="0" destOrd="0" presId="urn:microsoft.com/office/officeart/2005/8/layout/hList1"/>
    <dgm:cxn modelId="{BACDCEB6-6FE6-C742-A2D8-99D344493777}" type="presParOf" srcId="{C8883E7F-0AC7-B343-9B19-88BA947FA68E}" destId="{884E2AD9-6960-B547-8681-7D0DD037C683}" srcOrd="1" destOrd="0" presId="urn:microsoft.com/office/officeart/2005/8/layout/hList1"/>
    <dgm:cxn modelId="{7AD29B2C-7BE2-A747-8ABB-1A0C564FEBA2}" type="presParOf" srcId="{DCEC2D47-12CB-F14C-8D14-6A3A6353B245}" destId="{48DEC8F8-1A9F-D849-882D-29F567DC164B}" srcOrd="1" destOrd="0" presId="urn:microsoft.com/office/officeart/2005/8/layout/hList1"/>
    <dgm:cxn modelId="{E6717473-CEF8-EB44-A902-7BDA8FC3CA76}" type="presParOf" srcId="{DCEC2D47-12CB-F14C-8D14-6A3A6353B245}" destId="{5BC92790-4077-7E4D-BC71-B04873A57D95}" srcOrd="2" destOrd="0" presId="urn:microsoft.com/office/officeart/2005/8/layout/hList1"/>
    <dgm:cxn modelId="{CA28F842-3920-CE41-BA61-6B6CA437897A}" type="presParOf" srcId="{5BC92790-4077-7E4D-BC71-B04873A57D95}" destId="{E8426FBE-AA6D-B64B-B943-48484BCAF084}" srcOrd="0" destOrd="0" presId="urn:microsoft.com/office/officeart/2005/8/layout/hList1"/>
    <dgm:cxn modelId="{91BDBC8E-A094-0147-B374-2BC656CDF9E8}" type="presParOf" srcId="{5BC92790-4077-7E4D-BC71-B04873A57D95}" destId="{DC8B684F-E3E8-0A4C-A73E-0E0B737F19F8}" srcOrd="1" destOrd="0" presId="urn:microsoft.com/office/officeart/2005/8/layout/hList1"/>
    <dgm:cxn modelId="{3C4D2633-DB9B-424E-9677-89309D6764D8}" type="presParOf" srcId="{DCEC2D47-12CB-F14C-8D14-6A3A6353B245}" destId="{9F386A35-4062-444C-ADE7-DAB64F5D5A87}" srcOrd="3" destOrd="0" presId="urn:microsoft.com/office/officeart/2005/8/layout/hList1"/>
    <dgm:cxn modelId="{E0FF6CAD-F9F5-7349-812B-63193A5407EC}" type="presParOf" srcId="{DCEC2D47-12CB-F14C-8D14-6A3A6353B245}" destId="{6A9F741E-5200-394C-BA19-BDF260466E0D}" srcOrd="4" destOrd="0" presId="urn:microsoft.com/office/officeart/2005/8/layout/hList1"/>
    <dgm:cxn modelId="{388B8589-2D2B-D643-A28C-42F58B2F0B8A}" type="presParOf" srcId="{6A9F741E-5200-394C-BA19-BDF260466E0D}" destId="{2CE97734-B20C-B34E-8CD0-63635B6B7D3A}" srcOrd="0" destOrd="0" presId="urn:microsoft.com/office/officeart/2005/8/layout/hList1"/>
    <dgm:cxn modelId="{FE050D03-BE69-3E4D-8207-EDDDC35332EE}" type="presParOf" srcId="{6A9F741E-5200-394C-BA19-BDF260466E0D}" destId="{7035F83F-101C-8042-BA53-2C2EB87547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CEE7E-6518-BD40-9AA0-46BBFA79DCEC}">
      <dsp:nvSpPr>
        <dsp:cNvPr id="0" name=""/>
        <dsp:cNvSpPr/>
      </dsp:nvSpPr>
      <dsp:spPr>
        <a:xfrm>
          <a:off x="2523" y="33515"/>
          <a:ext cx="2196146" cy="806400"/>
        </a:xfrm>
        <a:prstGeom prst="rect">
          <a:avLst/>
        </a:prstGeom>
        <a:solidFill>
          <a:srgbClr val="0060A2"/>
        </a:solidFill>
        <a:ln w="25400" cap="flat" cmpd="sng" algn="ctr">
          <a:solidFill>
            <a:srgbClr val="0060A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  <a:cs typeface="Arial" panose="020B0604020202020204" pitchFamily="34" charset="0"/>
            </a:rPr>
            <a:t>DCF Valuation (50%) </a:t>
          </a:r>
        </a:p>
      </dsp:txBody>
      <dsp:txXfrm>
        <a:off x="2523" y="33515"/>
        <a:ext cx="2196146" cy="806400"/>
      </dsp:txXfrm>
    </dsp:sp>
    <dsp:sp modelId="{884E2AD9-6960-B547-8681-7D0DD037C683}">
      <dsp:nvSpPr>
        <dsp:cNvPr id="0" name=""/>
        <dsp:cNvSpPr/>
      </dsp:nvSpPr>
      <dsp:spPr>
        <a:xfrm>
          <a:off x="0" y="842437"/>
          <a:ext cx="2176297" cy="122975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0060A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$ 72.00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Upside: 16.07%</a:t>
          </a:r>
        </a:p>
      </dsp:txBody>
      <dsp:txXfrm>
        <a:off x="0" y="842437"/>
        <a:ext cx="2176297" cy="1229759"/>
      </dsp:txXfrm>
    </dsp:sp>
    <dsp:sp modelId="{E8426FBE-AA6D-B64B-B943-48484BCAF084}">
      <dsp:nvSpPr>
        <dsp:cNvPr id="0" name=""/>
        <dsp:cNvSpPr/>
      </dsp:nvSpPr>
      <dsp:spPr>
        <a:xfrm>
          <a:off x="2493657" y="33515"/>
          <a:ext cx="2107059" cy="806400"/>
        </a:xfrm>
        <a:prstGeom prst="rect">
          <a:avLst/>
        </a:prstGeom>
        <a:solidFill>
          <a:srgbClr val="0060A2"/>
        </a:solidFill>
        <a:ln w="25400" cap="flat" cmpd="sng" algn="ctr">
          <a:solidFill>
            <a:srgbClr val="0060A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  <a:cs typeface="Arial" panose="020B0604020202020204" pitchFamily="34" charset="0"/>
            </a:rPr>
            <a:t>Relative Valuation (50%) </a:t>
          </a:r>
        </a:p>
      </dsp:txBody>
      <dsp:txXfrm>
        <a:off x="2493657" y="33515"/>
        <a:ext cx="2107059" cy="806400"/>
      </dsp:txXfrm>
    </dsp:sp>
    <dsp:sp modelId="{DC8B684F-E3E8-0A4C-A73E-0E0B737F19F8}">
      <dsp:nvSpPr>
        <dsp:cNvPr id="0" name=""/>
        <dsp:cNvSpPr/>
      </dsp:nvSpPr>
      <dsp:spPr>
        <a:xfrm>
          <a:off x="2493657" y="839916"/>
          <a:ext cx="2107059" cy="122975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0060A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$67.70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Upside: 9.15%</a:t>
          </a:r>
        </a:p>
      </dsp:txBody>
      <dsp:txXfrm>
        <a:off x="2493657" y="839916"/>
        <a:ext cx="2107059" cy="1229759"/>
      </dsp:txXfrm>
    </dsp:sp>
    <dsp:sp modelId="{2CE97734-B20C-B34E-8CD0-63635B6B7D3A}">
      <dsp:nvSpPr>
        <dsp:cNvPr id="0" name=""/>
        <dsp:cNvSpPr/>
      </dsp:nvSpPr>
      <dsp:spPr>
        <a:xfrm>
          <a:off x="4895705" y="33515"/>
          <a:ext cx="2107059" cy="806400"/>
        </a:xfrm>
        <a:prstGeom prst="rect">
          <a:avLst/>
        </a:prstGeom>
        <a:solidFill>
          <a:srgbClr val="0060A2"/>
        </a:solidFill>
        <a:ln w="25400" cap="flat" cmpd="sng" algn="ctr">
          <a:solidFill>
            <a:srgbClr val="0060A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  <a:cs typeface="Arial" panose="020B0604020202020204" pitchFamily="34" charset="0"/>
            </a:rPr>
            <a:t>Target Price </a:t>
          </a:r>
        </a:p>
      </dsp:txBody>
      <dsp:txXfrm>
        <a:off x="4895705" y="33515"/>
        <a:ext cx="2107059" cy="806400"/>
      </dsp:txXfrm>
    </dsp:sp>
    <dsp:sp modelId="{7035F83F-101C-8042-BA53-2C2EB8754706}">
      <dsp:nvSpPr>
        <dsp:cNvPr id="0" name=""/>
        <dsp:cNvSpPr/>
      </dsp:nvSpPr>
      <dsp:spPr>
        <a:xfrm>
          <a:off x="4895705" y="839916"/>
          <a:ext cx="2107059" cy="122975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0060A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PRICE: $ 69.85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UPSIDE: 12.61%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b="1" kern="1200" dirty="0">
            <a:solidFill>
              <a:srgbClr val="00B050"/>
            </a:solidFill>
            <a:latin typeface="+mn-lt"/>
            <a:cs typeface="Arial" panose="020B0604020202020204" pitchFamily="34" charset="0"/>
          </a:endParaRP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00B050"/>
              </a:solidFill>
              <a:latin typeface="+mn-lt"/>
              <a:cs typeface="Arial" panose="020B0604020202020204" pitchFamily="34" charset="0"/>
            </a:rPr>
            <a:t>(current price: $62.03)</a:t>
          </a:r>
        </a:p>
      </dsp:txBody>
      <dsp:txXfrm>
        <a:off x="4895705" y="839916"/>
        <a:ext cx="2107059" cy="1229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FE925-AA8C-55A3-6E44-817C51D72D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5B4C9-9759-065E-19D3-D441E30F09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1795972-8BE7-4D66-8465-477B1DED6978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591CA-954E-DBDC-CB89-321C845868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AE397-6896-D0A7-3287-AA7747540D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F2C799-A6BA-4A5F-B2A0-F3859B3EB3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982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96D12F5-1AF5-48C3-82D2-4DA4E06692EE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508A392-C823-4C50-8D03-7D695C4CA9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73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15803"/>
            <a:ext cx="9134676" cy="849587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99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hevron 3">
            <a:extLst>
              <a:ext uri="{FF2B5EF4-FFF2-40B4-BE49-F238E27FC236}">
                <a16:creationId xmlns:a16="http://schemas.microsoft.com/office/drawing/2014/main" id="{EBC2A980-23EC-4C0D-9764-D2E8FF3C5F11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61B4AD12-9222-40AD-8867-E369D25CE9F8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5" name="Chevron 5">
            <a:extLst>
              <a:ext uri="{FF2B5EF4-FFF2-40B4-BE49-F238E27FC236}">
                <a16:creationId xmlns:a16="http://schemas.microsoft.com/office/drawing/2014/main" id="{8C53CA1C-C981-40E2-ABCA-D79D1B2320F4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6" name="Chevron 6">
            <a:extLst>
              <a:ext uri="{FF2B5EF4-FFF2-40B4-BE49-F238E27FC236}">
                <a16:creationId xmlns:a16="http://schemas.microsoft.com/office/drawing/2014/main" id="{220972B3-6110-4E9E-BD82-43E8C2E1B2DA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7" name="Chevron 7">
            <a:extLst>
              <a:ext uri="{FF2B5EF4-FFF2-40B4-BE49-F238E27FC236}">
                <a16:creationId xmlns:a16="http://schemas.microsoft.com/office/drawing/2014/main" id="{99F2A511-DA45-4FA8-864D-AEE5D2D4F834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2E7576-DBD0-4E18-960E-4AD0526A97AB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hevron 8">
            <a:extLst>
              <a:ext uri="{FF2B5EF4-FFF2-40B4-BE49-F238E27FC236}">
                <a16:creationId xmlns:a16="http://schemas.microsoft.com/office/drawing/2014/main" id="{3AC1D318-D2D0-49AB-8F3C-A40B8A60F7AF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0658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hevron 3">
            <a:extLst>
              <a:ext uri="{FF2B5EF4-FFF2-40B4-BE49-F238E27FC236}">
                <a16:creationId xmlns:a16="http://schemas.microsoft.com/office/drawing/2014/main" id="{A6ECAEA0-1C0D-4A78-A531-411114086728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B0624A66-1A05-4584-8B04-7C4C9DB1D280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5" name="Chevron 5">
            <a:extLst>
              <a:ext uri="{FF2B5EF4-FFF2-40B4-BE49-F238E27FC236}">
                <a16:creationId xmlns:a16="http://schemas.microsoft.com/office/drawing/2014/main" id="{70E37858-578B-41DA-9522-D3A4DE56546A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6" name="Chevron 6">
            <a:extLst>
              <a:ext uri="{FF2B5EF4-FFF2-40B4-BE49-F238E27FC236}">
                <a16:creationId xmlns:a16="http://schemas.microsoft.com/office/drawing/2014/main" id="{2413C967-1B5A-4AB8-8D86-67DD41018B0C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7" name="Chevron 7">
            <a:extLst>
              <a:ext uri="{FF2B5EF4-FFF2-40B4-BE49-F238E27FC236}">
                <a16:creationId xmlns:a16="http://schemas.microsoft.com/office/drawing/2014/main" id="{457242CB-EEE7-4F27-9C03-591CAB12AE45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01B082-8DC7-4C06-8654-799FF9DDF241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hevron 8">
            <a:extLst>
              <a:ext uri="{FF2B5EF4-FFF2-40B4-BE49-F238E27FC236}">
                <a16:creationId xmlns:a16="http://schemas.microsoft.com/office/drawing/2014/main" id="{6763F909-57FF-4B6C-BF44-2F1060E574B1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78519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hevron 3">
            <a:extLst>
              <a:ext uri="{FF2B5EF4-FFF2-40B4-BE49-F238E27FC236}">
                <a16:creationId xmlns:a16="http://schemas.microsoft.com/office/drawing/2014/main" id="{50E66B99-C61B-4F9D-A841-65443B9AEFB8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AF32EF51-78AC-4960-BF28-04CF34C33EA3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5" name="Chevron 5">
            <a:extLst>
              <a:ext uri="{FF2B5EF4-FFF2-40B4-BE49-F238E27FC236}">
                <a16:creationId xmlns:a16="http://schemas.microsoft.com/office/drawing/2014/main" id="{E137B1CF-D075-4308-B973-47B81B5135A4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6" name="Chevron 6">
            <a:extLst>
              <a:ext uri="{FF2B5EF4-FFF2-40B4-BE49-F238E27FC236}">
                <a16:creationId xmlns:a16="http://schemas.microsoft.com/office/drawing/2014/main" id="{6552143B-10C3-400E-BB3C-21BC5528EEBB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7" name="Chevron 7">
            <a:extLst>
              <a:ext uri="{FF2B5EF4-FFF2-40B4-BE49-F238E27FC236}">
                <a16:creationId xmlns:a16="http://schemas.microsoft.com/office/drawing/2014/main" id="{4B24886F-DACE-43E6-9D9A-00BF95E1EB05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C3C81A-37DD-45EA-8B36-568BDE13FBB1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hevron 8">
            <a:extLst>
              <a:ext uri="{FF2B5EF4-FFF2-40B4-BE49-F238E27FC236}">
                <a16:creationId xmlns:a16="http://schemas.microsoft.com/office/drawing/2014/main" id="{8CE362A5-4FBD-4C43-A39A-E221DB4E07EA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48676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hevron 3">
            <a:extLst>
              <a:ext uri="{FF2B5EF4-FFF2-40B4-BE49-F238E27FC236}">
                <a16:creationId xmlns:a16="http://schemas.microsoft.com/office/drawing/2014/main" id="{D8EF0AE1-F6FD-44BE-8613-8CC2E72BAE23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1AC2E576-7613-4AC0-949E-F740A290702A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5" name="Chevron 5">
            <a:extLst>
              <a:ext uri="{FF2B5EF4-FFF2-40B4-BE49-F238E27FC236}">
                <a16:creationId xmlns:a16="http://schemas.microsoft.com/office/drawing/2014/main" id="{7C1E496F-2681-4212-A264-607D97F354AD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6" name="Chevron 6">
            <a:extLst>
              <a:ext uri="{FF2B5EF4-FFF2-40B4-BE49-F238E27FC236}">
                <a16:creationId xmlns:a16="http://schemas.microsoft.com/office/drawing/2014/main" id="{C18B7D47-5136-4A4E-9CDA-CF11898F2C00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7" name="Chevron 7">
            <a:extLst>
              <a:ext uri="{FF2B5EF4-FFF2-40B4-BE49-F238E27FC236}">
                <a16:creationId xmlns:a16="http://schemas.microsoft.com/office/drawing/2014/main" id="{738F6833-9CE5-415F-838A-27A705FB40F8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5E44B0-9EE7-46BD-950B-F788C2DC254F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hevron 8">
            <a:extLst>
              <a:ext uri="{FF2B5EF4-FFF2-40B4-BE49-F238E27FC236}">
                <a16:creationId xmlns:a16="http://schemas.microsoft.com/office/drawing/2014/main" id="{C00FA2A3-180B-4B09-BF78-74EFE3A9D884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69893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A3A8-472F-6D49-A4E0-19B644B60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C189C-D7CE-004E-A4C7-31064DF8F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336F5-6D2A-374F-81FC-2C209220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DB7A5-3013-DC43-8D18-32BE0EFC6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A48F5-15BB-4E43-BA9A-2F059D78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7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4F53-365C-2142-AA79-7E87EBB7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075D-7CE9-3347-BE21-94310AB45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6624A-CA36-5E46-A218-317E939D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D45E6-51D4-7647-8058-6A40DE09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B5939-B555-8849-8737-C1F6FBCE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2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75F6-B452-EB45-B180-954AD213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43F38-4C91-234A-98F9-01911DA3C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30F0A-7F7D-7946-8341-3841767D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5EC6B-9848-A948-BC93-4D4FBD29C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45F8D-BAEF-5142-B8BB-A960ABD3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87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DEE2-6862-AC4B-8188-269CF713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1908-0E4B-A849-B86D-4C42E092B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91C97-CC2D-4D49-A1ED-400999E68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511B5-0CEC-204C-BF75-0A60E01B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9C760-DD40-0D4D-A201-65C2BC4E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37B64-6199-7A41-8510-5802FA90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24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A2E5-C899-794A-AC00-88DBC1CB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91311-15FE-0E4D-B023-30D23CF55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F2F99-06C2-5742-BFB4-4F14FFE7F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852D3-24C0-644B-828F-AD6EF1483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74B40-DB2A-864E-B666-21D7D1537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2D338B-D6D0-E640-A044-47407D33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442BB-EB6D-9248-BE7C-278E116B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62D19-A2FD-1546-B419-C7B4E026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42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7E18-DEB6-D84A-9CD3-5279E69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28C98-A615-2247-81BD-BF702E8D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63189-374C-784A-90B1-F200E3D4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E502A-A947-C34F-9B13-32A27EA2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8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EA381245-ABBE-414C-900E-02A172C4BA59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rgbClr val="AA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1F400436-2091-A44E-8D24-D6FA24F22E60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3D0BC3B2-0F85-D44C-9936-6AFEFF8DBCA2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E6857945-C1B5-C242-BFD7-1299F989FD16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182AC0F3-C2F5-CC49-A91F-E0C4B246A397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164438-50B5-E544-891A-BFBD943613F4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EDD506B8-9736-4B45-BE24-9E41E4A16DE2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16638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8BD7B-B94D-044E-8561-F18B8352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79501-7CCE-474E-8740-82935447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4791-F357-B94B-A23C-14614D83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53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6E5C-9616-2044-A5C1-A03290A4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C264A-B0AF-AD4B-870D-E16954A8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1B6B-ED15-1640-8FEB-0305B9548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0AF87-6CC1-1A44-83A8-85313DF9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CD699-55F6-0D41-ACAE-3313AC30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C0561-E86E-104B-AEDE-B60C9E0B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416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D156-89AD-7947-AE05-D12CAA98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D189B-E200-EF40-BDBF-EF47BB11C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A6446-1FD8-734D-8C27-78A3E4DE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26645-66CE-7A4F-BCBF-2BAC3973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8DF02-72EE-C043-88BF-54AC4CC0F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0EA8D-4474-3341-A03F-715C72F9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4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3007-E2CA-2243-A7E7-613AFBA0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FE619-7D27-DB41-994A-8BD196097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684A1-DC83-D741-AEA2-139A0EE94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4225-C5DE-0F48-BA1C-F1C91F27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C618B-3DC4-FA45-8E65-4CFE0B0F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7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A0477-589A-1544-8BC8-D11A8CD03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21803-DC61-BF4C-ABDC-41E5549A3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7B07-FDCC-0646-BEBB-1D5D45AA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DCD0E-B6B3-A24A-9D80-23881B56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79ABB-53F4-304E-B942-B7E5E2DC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884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evron 3">
            <a:extLst>
              <a:ext uri="{FF2B5EF4-FFF2-40B4-BE49-F238E27FC236}">
                <a16:creationId xmlns:a16="http://schemas.microsoft.com/office/drawing/2014/main" id="{D805930B-DDF0-4105-8CD6-28C9F6CB921C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9" name="Chevron 4">
            <a:extLst>
              <a:ext uri="{FF2B5EF4-FFF2-40B4-BE49-F238E27FC236}">
                <a16:creationId xmlns:a16="http://schemas.microsoft.com/office/drawing/2014/main" id="{91BCD971-A4B9-4626-855F-86CF51BAD33D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rgbClr val="AA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20" name="Chevron 5">
            <a:extLst>
              <a:ext uri="{FF2B5EF4-FFF2-40B4-BE49-F238E27FC236}">
                <a16:creationId xmlns:a16="http://schemas.microsoft.com/office/drawing/2014/main" id="{54CFECE6-3B67-4E11-B49A-7743F2D4C792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21" name="Chevron 6">
            <a:extLst>
              <a:ext uri="{FF2B5EF4-FFF2-40B4-BE49-F238E27FC236}">
                <a16:creationId xmlns:a16="http://schemas.microsoft.com/office/drawing/2014/main" id="{4BA0ABB2-251D-4BFA-B1B9-FC7D6D69A379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22" name="Chevron 7">
            <a:extLst>
              <a:ext uri="{FF2B5EF4-FFF2-40B4-BE49-F238E27FC236}">
                <a16:creationId xmlns:a16="http://schemas.microsoft.com/office/drawing/2014/main" id="{3EC64DA2-6AD0-4E88-BE14-69D66E3A378E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A9C31A-1194-4F05-AB1E-4D10E74928EA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hevron 8">
            <a:extLst>
              <a:ext uri="{FF2B5EF4-FFF2-40B4-BE49-F238E27FC236}">
                <a16:creationId xmlns:a16="http://schemas.microsoft.com/office/drawing/2014/main" id="{F73249FA-957B-4A8E-85CE-918CC8AFB213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519862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hevron 3">
            <a:extLst>
              <a:ext uri="{FF2B5EF4-FFF2-40B4-BE49-F238E27FC236}">
                <a16:creationId xmlns:a16="http://schemas.microsoft.com/office/drawing/2014/main" id="{614D1CA6-8E1E-4B3F-8BF0-0A0C254AAA8B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2" name="Chevron 4">
            <a:extLst>
              <a:ext uri="{FF2B5EF4-FFF2-40B4-BE49-F238E27FC236}">
                <a16:creationId xmlns:a16="http://schemas.microsoft.com/office/drawing/2014/main" id="{40A749CC-D80B-46DA-ACE5-F16E7B531200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3" name="Chevron 5">
            <a:extLst>
              <a:ext uri="{FF2B5EF4-FFF2-40B4-BE49-F238E27FC236}">
                <a16:creationId xmlns:a16="http://schemas.microsoft.com/office/drawing/2014/main" id="{D6793D36-1C65-4BD1-94EB-1C2901CE9B7D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rgbClr val="AA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4" name="Chevron 6">
            <a:extLst>
              <a:ext uri="{FF2B5EF4-FFF2-40B4-BE49-F238E27FC236}">
                <a16:creationId xmlns:a16="http://schemas.microsoft.com/office/drawing/2014/main" id="{D4ED24AA-6603-44F0-B850-757EFF84286C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5" name="Chevron 7">
            <a:extLst>
              <a:ext uri="{FF2B5EF4-FFF2-40B4-BE49-F238E27FC236}">
                <a16:creationId xmlns:a16="http://schemas.microsoft.com/office/drawing/2014/main" id="{66D46079-58BF-4069-80FC-811AE70DEA01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840EB5-A6AD-4EF6-A390-EA3F5D679DC5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hevron 8">
            <a:extLst>
              <a:ext uri="{FF2B5EF4-FFF2-40B4-BE49-F238E27FC236}">
                <a16:creationId xmlns:a16="http://schemas.microsoft.com/office/drawing/2014/main" id="{FD334E36-C187-4667-9D98-5F4D24879274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3776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hevron 3">
            <a:extLst>
              <a:ext uri="{FF2B5EF4-FFF2-40B4-BE49-F238E27FC236}">
                <a16:creationId xmlns:a16="http://schemas.microsoft.com/office/drawing/2014/main" id="{049D04C2-8160-43A6-A146-0AA82F821BF7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2" name="Chevron 4">
            <a:extLst>
              <a:ext uri="{FF2B5EF4-FFF2-40B4-BE49-F238E27FC236}">
                <a16:creationId xmlns:a16="http://schemas.microsoft.com/office/drawing/2014/main" id="{7D0B504A-66CC-4245-BD62-382FAB1A47BA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3" name="Chevron 5">
            <a:extLst>
              <a:ext uri="{FF2B5EF4-FFF2-40B4-BE49-F238E27FC236}">
                <a16:creationId xmlns:a16="http://schemas.microsoft.com/office/drawing/2014/main" id="{1B81DB81-6FD1-4767-B29B-581211312026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4" name="Chevron 6">
            <a:extLst>
              <a:ext uri="{FF2B5EF4-FFF2-40B4-BE49-F238E27FC236}">
                <a16:creationId xmlns:a16="http://schemas.microsoft.com/office/drawing/2014/main" id="{6B34682F-8A58-437F-9684-6C16DE331645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5" name="Chevron 7">
            <a:extLst>
              <a:ext uri="{FF2B5EF4-FFF2-40B4-BE49-F238E27FC236}">
                <a16:creationId xmlns:a16="http://schemas.microsoft.com/office/drawing/2014/main" id="{400F4736-4DF7-4B3F-A07C-5E0008EF95DF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1FDF43-E018-40F3-83BA-EBE97E00F796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hevron 8">
            <a:extLst>
              <a:ext uri="{FF2B5EF4-FFF2-40B4-BE49-F238E27FC236}">
                <a16:creationId xmlns:a16="http://schemas.microsoft.com/office/drawing/2014/main" id="{0423DB56-D4C9-4BC7-8E88-67019492B025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1644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hevron 3">
            <a:extLst>
              <a:ext uri="{FF2B5EF4-FFF2-40B4-BE49-F238E27FC236}">
                <a16:creationId xmlns:a16="http://schemas.microsoft.com/office/drawing/2014/main" id="{E05956DA-BD78-44E5-9BE7-888C1ABEAC13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2" name="Chevron 4">
            <a:extLst>
              <a:ext uri="{FF2B5EF4-FFF2-40B4-BE49-F238E27FC236}">
                <a16:creationId xmlns:a16="http://schemas.microsoft.com/office/drawing/2014/main" id="{3235F776-87FB-4B1A-963C-AFA218B7766F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3" name="Chevron 5">
            <a:extLst>
              <a:ext uri="{FF2B5EF4-FFF2-40B4-BE49-F238E27FC236}">
                <a16:creationId xmlns:a16="http://schemas.microsoft.com/office/drawing/2014/main" id="{4814D7CE-0993-4CC2-B86A-53DFE9366382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4" name="Chevron 6">
            <a:extLst>
              <a:ext uri="{FF2B5EF4-FFF2-40B4-BE49-F238E27FC236}">
                <a16:creationId xmlns:a16="http://schemas.microsoft.com/office/drawing/2014/main" id="{F7D57BC8-DF5A-4048-B557-A79BCE520EEE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5" name="Chevron 7">
            <a:extLst>
              <a:ext uri="{FF2B5EF4-FFF2-40B4-BE49-F238E27FC236}">
                <a16:creationId xmlns:a16="http://schemas.microsoft.com/office/drawing/2014/main" id="{FD00A6EA-7A0C-4C82-B057-4AF724D76EC6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rgbClr val="AA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22D204-E2E6-4154-840B-9D5D9EF64EE4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hevron 8">
            <a:extLst>
              <a:ext uri="{FF2B5EF4-FFF2-40B4-BE49-F238E27FC236}">
                <a16:creationId xmlns:a16="http://schemas.microsoft.com/office/drawing/2014/main" id="{7BBAB21B-BFAE-4BE6-8773-455DC6400831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46793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hevron 3">
            <a:extLst>
              <a:ext uri="{FF2B5EF4-FFF2-40B4-BE49-F238E27FC236}">
                <a16:creationId xmlns:a16="http://schemas.microsoft.com/office/drawing/2014/main" id="{E1A37482-CA10-425C-84A5-CFB778E8081A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2" name="Chevron 4">
            <a:extLst>
              <a:ext uri="{FF2B5EF4-FFF2-40B4-BE49-F238E27FC236}">
                <a16:creationId xmlns:a16="http://schemas.microsoft.com/office/drawing/2014/main" id="{8D18598E-DDCB-4950-8433-7C24A43859B9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3" name="Chevron 5">
            <a:extLst>
              <a:ext uri="{FF2B5EF4-FFF2-40B4-BE49-F238E27FC236}">
                <a16:creationId xmlns:a16="http://schemas.microsoft.com/office/drawing/2014/main" id="{23DF786A-3D6C-443C-BD3D-B2B5BD629169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4" name="Chevron 6">
            <a:extLst>
              <a:ext uri="{FF2B5EF4-FFF2-40B4-BE49-F238E27FC236}">
                <a16:creationId xmlns:a16="http://schemas.microsoft.com/office/drawing/2014/main" id="{458FEEC2-AF0B-4DB6-BAE6-78B7FDB9469D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5" name="Chevron 7">
            <a:extLst>
              <a:ext uri="{FF2B5EF4-FFF2-40B4-BE49-F238E27FC236}">
                <a16:creationId xmlns:a16="http://schemas.microsoft.com/office/drawing/2014/main" id="{27D11303-8ADF-4CB0-8EB7-D5F0FF96C537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B1F6CF-8970-41B8-AE10-6A47E2263676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hevron 8">
            <a:extLst>
              <a:ext uri="{FF2B5EF4-FFF2-40B4-BE49-F238E27FC236}">
                <a16:creationId xmlns:a16="http://schemas.microsoft.com/office/drawing/2014/main" id="{7888D98F-C868-4018-A7F1-DD98B4EFEC0A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0067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hevron 3">
            <a:extLst>
              <a:ext uri="{FF2B5EF4-FFF2-40B4-BE49-F238E27FC236}">
                <a16:creationId xmlns:a16="http://schemas.microsoft.com/office/drawing/2014/main" id="{E0B8043A-DFE2-4B76-8285-8FEE2B680EA7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rgbClr val="AA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3" name="Chevron 4">
            <a:extLst>
              <a:ext uri="{FF2B5EF4-FFF2-40B4-BE49-F238E27FC236}">
                <a16:creationId xmlns:a16="http://schemas.microsoft.com/office/drawing/2014/main" id="{BEC97AFB-7D5C-4DAB-A5FD-520079E88235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4" name="Chevron 5">
            <a:extLst>
              <a:ext uri="{FF2B5EF4-FFF2-40B4-BE49-F238E27FC236}">
                <a16:creationId xmlns:a16="http://schemas.microsoft.com/office/drawing/2014/main" id="{B0CBC284-3267-4418-A5B1-8EF675C4D425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5" name="Chevron 6">
            <a:extLst>
              <a:ext uri="{FF2B5EF4-FFF2-40B4-BE49-F238E27FC236}">
                <a16:creationId xmlns:a16="http://schemas.microsoft.com/office/drawing/2014/main" id="{E1697E35-7C8B-4BE4-8DB1-FF6A834091AA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6" name="Chevron 7">
            <a:extLst>
              <a:ext uri="{FF2B5EF4-FFF2-40B4-BE49-F238E27FC236}">
                <a16:creationId xmlns:a16="http://schemas.microsoft.com/office/drawing/2014/main" id="{572FE5E3-0ECB-491D-88E6-0A6AE8272414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D9DB-4CB7-4DA3-86AE-18C0D592D6D9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hevron 8">
            <a:extLst>
              <a:ext uri="{FF2B5EF4-FFF2-40B4-BE49-F238E27FC236}">
                <a16:creationId xmlns:a16="http://schemas.microsoft.com/office/drawing/2014/main" id="{F00CEBDD-FF51-4DDB-9339-3C5FA16B5453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0819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hevron 3">
            <a:extLst>
              <a:ext uri="{FF2B5EF4-FFF2-40B4-BE49-F238E27FC236}">
                <a16:creationId xmlns:a16="http://schemas.microsoft.com/office/drawing/2014/main" id="{D7055B56-2E54-4505-99B9-1D0A4A0C053B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52F351A7-E98B-4B9B-88D0-945A3BCEE5EC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5" name="Chevron 5">
            <a:extLst>
              <a:ext uri="{FF2B5EF4-FFF2-40B4-BE49-F238E27FC236}">
                <a16:creationId xmlns:a16="http://schemas.microsoft.com/office/drawing/2014/main" id="{AB862D04-2FF7-4A07-BB4D-AB433B030CF6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6" name="Chevron 6">
            <a:extLst>
              <a:ext uri="{FF2B5EF4-FFF2-40B4-BE49-F238E27FC236}">
                <a16:creationId xmlns:a16="http://schemas.microsoft.com/office/drawing/2014/main" id="{FA75C5A4-4064-48A1-969C-70F30B7D3111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7" name="Chevron 7">
            <a:extLst>
              <a:ext uri="{FF2B5EF4-FFF2-40B4-BE49-F238E27FC236}">
                <a16:creationId xmlns:a16="http://schemas.microsoft.com/office/drawing/2014/main" id="{B676E814-C2D6-4367-9691-64ECC743FDA0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B82ECA-07FC-46E4-A9D9-BD238A1362E4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hevron 8">
            <a:extLst>
              <a:ext uri="{FF2B5EF4-FFF2-40B4-BE49-F238E27FC236}">
                <a16:creationId xmlns:a16="http://schemas.microsoft.com/office/drawing/2014/main" id="{10EE8353-895D-4609-8576-B457E295544F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9970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093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8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52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Rockwel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A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45D50-8C3A-A645-83F3-C8940D0C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13FCA-8F69-FB4C-8B02-63B91570A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C8934-B23B-8D4B-8155-056BC6F58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D3C88-6C56-034D-8BE6-B7D9FEF53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D2484-00A3-9945-939E-B2A716385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1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65431"/>
            <a:ext cx="9144529" cy="16624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60A2"/>
                </a:solidFill>
                <a:latin typeface="+mn-lt"/>
                <a:ea typeface="Verdana" panose="020B0604030504040204" pitchFamily="34" charset="0"/>
              </a:rPr>
              <a:t>MetLife, Inc.</a:t>
            </a:r>
            <a:br>
              <a:rPr lang="en-US" dirty="0">
                <a:solidFill>
                  <a:srgbClr val="0060A2"/>
                </a:solidFill>
                <a:latin typeface="+mn-lt"/>
                <a:ea typeface="Verdana" panose="020B0604030504040204" pitchFamily="34" charset="0"/>
              </a:rPr>
            </a:br>
            <a:r>
              <a:rPr lang="en-US" dirty="0">
                <a:solidFill>
                  <a:srgbClr val="0060A2"/>
                </a:solidFill>
                <a:latin typeface="+mn-lt"/>
                <a:ea typeface="Verdana" panose="020B0604030504040204" pitchFamily="34" charset="0"/>
              </a:rPr>
              <a:t>Analyst: Yada So</a:t>
            </a:r>
            <a:br>
              <a:rPr lang="en-US" dirty="0">
                <a:solidFill>
                  <a:srgbClr val="0060A2"/>
                </a:solidFill>
                <a:latin typeface="+mn-lt"/>
                <a:ea typeface="Verdana" panose="020B0604030504040204" pitchFamily="34" charset="0"/>
              </a:rPr>
            </a:br>
            <a:r>
              <a:rPr lang="en-US" dirty="0">
                <a:solidFill>
                  <a:srgbClr val="0060A2"/>
                </a:solidFill>
                <a:latin typeface="+mn-lt"/>
                <a:ea typeface="Verdana" panose="020B0604030504040204" pitchFamily="34" charset="0"/>
              </a:rPr>
              <a:t>Valuation Date: Nov/16/2023</a:t>
            </a:r>
          </a:p>
        </p:txBody>
      </p:sp>
      <p:pic>
        <p:nvPicPr>
          <p:cNvPr id="5" name="Picture 4" descr="A black and grey logo&#10;&#10;Description automatically generated">
            <a:extLst>
              <a:ext uri="{FF2B5EF4-FFF2-40B4-BE49-F238E27FC236}">
                <a16:creationId xmlns:a16="http://schemas.microsoft.com/office/drawing/2014/main" id="{B5A8F5D9-44BA-DD16-7825-79D56B8E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809750"/>
            <a:ext cx="3371850" cy="762000"/>
          </a:xfrm>
          <a:prstGeom prst="rect">
            <a:avLst/>
          </a:prstGeom>
        </p:spPr>
      </p:pic>
      <p:pic>
        <p:nvPicPr>
          <p:cNvPr id="7" name="Picture 6" descr="A red and white sign with white letters&#10;&#10;Description automatically generated">
            <a:extLst>
              <a:ext uri="{FF2B5EF4-FFF2-40B4-BE49-F238E27FC236}">
                <a16:creationId xmlns:a16="http://schemas.microsoft.com/office/drawing/2014/main" id="{80C0E891-870E-FC57-A333-44DBF7AF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61" y="275473"/>
            <a:ext cx="2476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5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1C10EB8-AEF9-BD24-FC9C-F9A10AD80368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FCFE</a:t>
            </a:r>
            <a:endParaRPr lang="en-US" sz="2800" b="1" kern="1200" dirty="0">
              <a:solidFill>
                <a:srgbClr val="0060A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B488E1-3BF9-ECAB-0417-A420A2957F38}"/>
              </a:ext>
            </a:extLst>
          </p:cNvPr>
          <p:cNvSpPr/>
          <p:nvPr/>
        </p:nvSpPr>
        <p:spPr>
          <a:xfrm>
            <a:off x="536243" y="2106637"/>
            <a:ext cx="2278940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0060A2"/>
          </a:solidFill>
          <a:ln>
            <a:solidFill>
              <a:srgbClr val="0060A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Valuation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0BC688-91B5-4D1C-BDFB-19BEB27826DB}"/>
              </a:ext>
            </a:extLst>
          </p:cNvPr>
          <p:cNvSpPr/>
          <p:nvPr/>
        </p:nvSpPr>
        <p:spPr>
          <a:xfrm>
            <a:off x="536243" y="2394638"/>
            <a:ext cx="2278940" cy="708462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0060A2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Beta = 1.06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Cost of Equity = 10.58%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Terminal Growth Rate: 2%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269249-5F50-F814-FE68-F31F3347399C}"/>
              </a:ext>
            </a:extLst>
          </p:cNvPr>
          <p:cNvSpPr/>
          <p:nvPr/>
        </p:nvSpPr>
        <p:spPr>
          <a:xfrm>
            <a:off x="527627" y="3358410"/>
            <a:ext cx="2278940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0060A2"/>
          </a:solidFill>
          <a:ln>
            <a:solidFill>
              <a:srgbClr val="0060A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Target Price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C7DAA6-FA1B-BD8F-61ED-24E11980C96B}"/>
              </a:ext>
            </a:extLst>
          </p:cNvPr>
          <p:cNvSpPr/>
          <p:nvPr/>
        </p:nvSpPr>
        <p:spPr>
          <a:xfrm>
            <a:off x="527627" y="3646410"/>
            <a:ext cx="2278940" cy="708461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0060A2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B050"/>
                </a:solidFill>
              </a:rPr>
              <a:t>Target Price: $72.00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B050"/>
                </a:solidFill>
              </a:rPr>
              <a:t>Current Price: $62.03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B050"/>
                </a:solidFill>
              </a:rPr>
              <a:t>Upside: 16.07%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87B8438-2049-4EB3-28FE-6609360F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55" y="788629"/>
            <a:ext cx="8313290" cy="1162073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BF3D854-3DC4-0541-E624-C9D843562E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421129"/>
              </p:ext>
            </p:extLst>
          </p:nvPr>
        </p:nvGraphicFramePr>
        <p:xfrm>
          <a:off x="4426402" y="2195479"/>
          <a:ext cx="3804834" cy="2158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4664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9D46109-0C3E-2E1E-A087-F2E6F87BE3B4}"/>
              </a:ext>
            </a:extLst>
          </p:cNvPr>
          <p:cNvSpPr/>
          <p:nvPr/>
        </p:nvSpPr>
        <p:spPr>
          <a:xfrm>
            <a:off x="477108" y="903938"/>
            <a:ext cx="1991881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0060A2"/>
          </a:solidFill>
          <a:ln>
            <a:solidFill>
              <a:srgbClr val="0060A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P/E Valuation (50%) 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F937720-E766-3E2F-CB4B-1EA7FC39EE8D}"/>
              </a:ext>
            </a:extLst>
          </p:cNvPr>
          <p:cNvSpPr/>
          <p:nvPr/>
        </p:nvSpPr>
        <p:spPr>
          <a:xfrm>
            <a:off x="477108" y="1191938"/>
            <a:ext cx="1991881" cy="631349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0060A2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kern="1200" dirty="0">
                <a:latin typeface="Arial" panose="020B0604020202020204" pitchFamily="34" charset="0"/>
                <a:cs typeface="Arial" panose="020B0604020202020204" pitchFamily="34" charset="0"/>
              </a:rPr>
              <a:t>Target Price: $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60.88</a:t>
            </a:r>
            <a:r>
              <a:rPr lang="en-US" sz="1100" b="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100" b="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7E2576-20C4-3151-EB8E-A2CC40F8FB1D}"/>
              </a:ext>
            </a:extLst>
          </p:cNvPr>
          <p:cNvSpPr/>
          <p:nvPr/>
        </p:nvSpPr>
        <p:spPr>
          <a:xfrm>
            <a:off x="487887" y="1929848"/>
            <a:ext cx="1991881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0060A2"/>
          </a:solidFill>
          <a:ln>
            <a:solidFill>
              <a:srgbClr val="0060A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P/B</a:t>
            </a: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 (50%)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A662E-24DC-F25C-0460-6598C231AF2D}"/>
              </a:ext>
            </a:extLst>
          </p:cNvPr>
          <p:cNvSpPr/>
          <p:nvPr/>
        </p:nvSpPr>
        <p:spPr>
          <a:xfrm>
            <a:off x="487887" y="2217848"/>
            <a:ext cx="1991881" cy="631349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0060A2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kern="1200" dirty="0">
                <a:latin typeface="Arial" panose="020B0604020202020204" pitchFamily="34" charset="0"/>
                <a:cs typeface="Arial" panose="020B0604020202020204" pitchFamily="34" charset="0"/>
              </a:rPr>
              <a:t>Target Price: $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74.53</a:t>
            </a:r>
            <a:endParaRPr lang="en-US" sz="1100" b="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100" b="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4A2BD1-FE83-9A8E-6A9A-7E0944149C20}"/>
              </a:ext>
            </a:extLst>
          </p:cNvPr>
          <p:cNvSpPr/>
          <p:nvPr/>
        </p:nvSpPr>
        <p:spPr>
          <a:xfrm>
            <a:off x="468930" y="2985490"/>
            <a:ext cx="1991881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0060A2"/>
          </a:solidFill>
          <a:ln>
            <a:solidFill>
              <a:srgbClr val="0060A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TARGET PRICE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CE1168-1086-8976-4677-CF4B77191D73}"/>
              </a:ext>
            </a:extLst>
          </p:cNvPr>
          <p:cNvSpPr/>
          <p:nvPr/>
        </p:nvSpPr>
        <p:spPr>
          <a:xfrm>
            <a:off x="468930" y="3273490"/>
            <a:ext cx="1991881" cy="631349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0060A2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57150" lvl="1" indent="-57150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1" kern="1200" dirty="0">
                <a:solidFill>
                  <a:srgbClr val="00B050"/>
                </a:solidFill>
                <a:cs typeface="Arial" panose="020B0604020202020204" pitchFamily="34" charset="0"/>
              </a:rPr>
              <a:t>Target Price: $ </a:t>
            </a:r>
            <a:r>
              <a:rPr lang="en-US" sz="1100" b="1" dirty="0">
                <a:solidFill>
                  <a:srgbClr val="00B050"/>
                </a:solidFill>
                <a:cs typeface="Arial" panose="020B0604020202020204" pitchFamily="34" charset="0"/>
              </a:rPr>
              <a:t>67.70</a:t>
            </a:r>
          </a:p>
          <a:p>
            <a:pPr marL="57150" lvl="1" indent="-57150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1" kern="1200" dirty="0">
                <a:solidFill>
                  <a:srgbClr val="00B050"/>
                </a:solidFill>
                <a:cs typeface="Arial" panose="020B0604020202020204" pitchFamily="34" charset="0"/>
              </a:rPr>
              <a:t>Current Price: $62</a:t>
            </a:r>
            <a:r>
              <a:rPr lang="en-US" sz="1100" b="1" dirty="0">
                <a:solidFill>
                  <a:srgbClr val="00B050"/>
                </a:solidFill>
                <a:cs typeface="Arial" panose="020B0604020202020204" pitchFamily="34" charset="0"/>
              </a:rPr>
              <a:t>.03</a:t>
            </a:r>
            <a:endParaRPr lang="en-US" sz="1100" b="1" kern="1200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marL="57150" lvl="1" indent="-57150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1" dirty="0">
                <a:solidFill>
                  <a:srgbClr val="00B050"/>
                </a:solidFill>
                <a:cs typeface="Arial" panose="020B0604020202020204" pitchFamily="34" charset="0"/>
              </a:rPr>
              <a:t>Up</a:t>
            </a:r>
            <a:r>
              <a:rPr lang="en-US" sz="1100" b="1" kern="1200" dirty="0">
                <a:solidFill>
                  <a:srgbClr val="00B050"/>
                </a:solidFill>
                <a:cs typeface="Arial" panose="020B0604020202020204" pitchFamily="34" charset="0"/>
              </a:rPr>
              <a:t>side: 9</a:t>
            </a:r>
            <a:r>
              <a:rPr lang="en-US" sz="1100" b="1" dirty="0">
                <a:solidFill>
                  <a:srgbClr val="00B050"/>
                </a:solidFill>
                <a:cs typeface="Arial" panose="020B0604020202020204" pitchFamily="34" charset="0"/>
              </a:rPr>
              <a:t>.15</a:t>
            </a:r>
            <a:r>
              <a:rPr lang="en-US" sz="1100" b="1" kern="1200" dirty="0">
                <a:solidFill>
                  <a:srgbClr val="00B050"/>
                </a:solidFill>
                <a:cs typeface="Arial" panose="020B0604020202020204" pitchFamily="34" charset="0"/>
              </a:rPr>
              <a:t>%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900F26D-EE4C-EB3B-41B8-AA8772956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924417"/>
              </p:ext>
            </p:extLst>
          </p:nvPr>
        </p:nvGraphicFramePr>
        <p:xfrm>
          <a:off x="2941341" y="908974"/>
          <a:ext cx="5727217" cy="3196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76">
                  <a:extLst>
                    <a:ext uri="{9D8B030D-6E8A-4147-A177-3AD203B41FA5}">
                      <a16:colId xmlns:a16="http://schemas.microsoft.com/office/drawing/2014/main" val="111523881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1935204945"/>
                    </a:ext>
                  </a:extLst>
                </a:gridCol>
                <a:gridCol w="1101162">
                  <a:extLst>
                    <a:ext uri="{9D8B030D-6E8A-4147-A177-3AD203B41FA5}">
                      <a16:colId xmlns:a16="http://schemas.microsoft.com/office/drawing/2014/main" val="823935618"/>
                    </a:ext>
                  </a:extLst>
                </a:gridCol>
                <a:gridCol w="1101162">
                  <a:extLst>
                    <a:ext uri="{9D8B030D-6E8A-4147-A177-3AD203B41FA5}">
                      <a16:colId xmlns:a16="http://schemas.microsoft.com/office/drawing/2014/main" val="3452152961"/>
                    </a:ext>
                  </a:extLst>
                </a:gridCol>
                <a:gridCol w="1101162">
                  <a:extLst>
                    <a:ext uri="{9D8B030D-6E8A-4147-A177-3AD203B41FA5}">
                      <a16:colId xmlns:a16="http://schemas.microsoft.com/office/drawing/2014/main" val="1916589413"/>
                    </a:ext>
                  </a:extLst>
                </a:gridCol>
              </a:tblGrid>
              <a:tr h="3863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Company</a:t>
                      </a:r>
                    </a:p>
                  </a:txBody>
                  <a:tcPr marT="0">
                    <a:solidFill>
                      <a:srgbClr val="0060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Market Cap ($M)</a:t>
                      </a:r>
                    </a:p>
                  </a:txBody>
                  <a:tcPr marT="0">
                    <a:solidFill>
                      <a:srgbClr val="0060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Revenue</a:t>
                      </a:r>
                    </a:p>
                  </a:txBody>
                  <a:tcPr marT="0">
                    <a:solidFill>
                      <a:srgbClr val="0060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Forward P/E</a:t>
                      </a:r>
                    </a:p>
                  </a:txBody>
                  <a:tcPr marT="0">
                    <a:solidFill>
                      <a:srgbClr val="0060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P/B</a:t>
                      </a:r>
                    </a:p>
                  </a:txBody>
                  <a:tcPr marT="0">
                    <a:solidFill>
                      <a:srgbClr val="00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775132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MetLife Inc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44,729.70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64,613.00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7.43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1.10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2627746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Aflac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47,568.50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19,233.00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13.65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1.85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03583265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Manulife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46,148.90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20,087.00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4.09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0.78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7919113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AIG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44,741.00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50,151.00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9.29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0.77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68560285"/>
                  </a:ext>
                </a:extLst>
              </a:tr>
              <a:tr h="326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Sun Life Financial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38,177.40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25,254.00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5.47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1.41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52916728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Great-West Lifeco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37,461.20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44,984.00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12.37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1.36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50086598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Prudential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33,172.20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51,527.00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7.38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0.99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4512039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Principal Financial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16,800.90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14,081.30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10.52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1.10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87328376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Globe Life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11,003.80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5,355.00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10.60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1.56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21876607"/>
                  </a:ext>
                </a:extLst>
              </a:tr>
              <a:tr h="27596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Median</a:t>
                      </a:r>
                    </a:p>
                  </a:txBody>
                  <a:tcPr marT="0" anchor="b"/>
                </a:tc>
                <a:tc hMerge="1"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9.29</a:t>
                      </a:r>
                    </a:p>
                  </a:txBody>
                  <a:tcPr marT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1.1</a:t>
                      </a:r>
                    </a:p>
                  </a:txBody>
                  <a:tcPr marT="0" anchor="b"/>
                </a:tc>
                <a:extLst>
                  <a:ext uri="{0D108BD9-81ED-4DB2-BD59-A6C34878D82A}">
                    <a16:rowId xmlns:a16="http://schemas.microsoft.com/office/drawing/2014/main" val="497845305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F3D59B39-7E7E-CD9A-99AD-72C645343A60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Relative</a:t>
            </a:r>
            <a:r>
              <a:rPr lang="en-US" sz="2800" b="1" kern="1200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 Valuation</a:t>
            </a:r>
          </a:p>
        </p:txBody>
      </p:sp>
    </p:spTree>
    <p:extLst>
      <p:ext uri="{BB962C8B-B14F-4D97-AF65-F5344CB8AC3E}">
        <p14:creationId xmlns:p14="http://schemas.microsoft.com/office/powerpoint/2010/main" val="106722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55E42A0-0469-D824-EA91-B380102CF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075230"/>
              </p:ext>
            </p:extLst>
          </p:nvPr>
        </p:nvGraphicFramePr>
        <p:xfrm>
          <a:off x="1022291" y="1075943"/>
          <a:ext cx="7005289" cy="2103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7056B67-C171-6FB7-D1B3-C58487CA40E4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Final Valuation</a:t>
            </a:r>
          </a:p>
        </p:txBody>
      </p:sp>
    </p:spTree>
    <p:extLst>
      <p:ext uri="{BB962C8B-B14F-4D97-AF65-F5344CB8AC3E}">
        <p14:creationId xmlns:p14="http://schemas.microsoft.com/office/powerpoint/2010/main" val="2858249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CB63A7-DD18-A6A7-C18E-8FE2900C4066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Financial Analysis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CF86E38-7D07-62C1-98EE-3CA67DCEA9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620492"/>
              </p:ext>
            </p:extLst>
          </p:nvPr>
        </p:nvGraphicFramePr>
        <p:xfrm>
          <a:off x="309971" y="851438"/>
          <a:ext cx="426720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F45FB7B-F64D-0138-7D19-6A759CD64C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8469199"/>
              </p:ext>
            </p:extLst>
          </p:nvPr>
        </p:nvGraphicFramePr>
        <p:xfrm>
          <a:off x="4572000" y="851438"/>
          <a:ext cx="42672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42512C5-3E4A-F857-2D73-D48464403EE5}"/>
              </a:ext>
            </a:extLst>
          </p:cNvPr>
          <p:cNvSpPr txBox="1"/>
          <p:nvPr/>
        </p:nvSpPr>
        <p:spPr>
          <a:xfrm>
            <a:off x="548640" y="3510366"/>
            <a:ext cx="3690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Loss on interest rate derivatives in 2022: $3.9B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556F3-6CEC-1CC4-483F-456435E510AC}"/>
              </a:ext>
            </a:extLst>
          </p:cNvPr>
          <p:cNvSpPr txBox="1"/>
          <p:nvPr/>
        </p:nvSpPr>
        <p:spPr>
          <a:xfrm>
            <a:off x="4664990" y="3500034"/>
            <a:ext cx="411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Accumulated other comprehensive loss in 2022: $27B</a:t>
            </a:r>
          </a:p>
        </p:txBody>
      </p:sp>
    </p:spTree>
    <p:extLst>
      <p:ext uri="{BB962C8B-B14F-4D97-AF65-F5344CB8AC3E}">
        <p14:creationId xmlns:p14="http://schemas.microsoft.com/office/powerpoint/2010/main" val="305221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D785E1-74FF-0578-CF95-1D4E707698E1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Financial Analysis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083E642-4878-C9A1-E8AB-45CD2D158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479609"/>
              </p:ext>
            </p:extLst>
          </p:nvPr>
        </p:nvGraphicFramePr>
        <p:xfrm>
          <a:off x="311517" y="944426"/>
          <a:ext cx="426720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7300E30-90CE-6246-EC9D-F9CF0003C7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798024"/>
              </p:ext>
            </p:extLst>
          </p:nvPr>
        </p:nvGraphicFramePr>
        <p:xfrm>
          <a:off x="4537383" y="944426"/>
          <a:ext cx="426720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58092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9F3B8BA-53FB-02DC-BDDC-3F087766CE41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altLang="ja-JP" sz="2800" b="1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Investment Risk</a:t>
            </a:r>
            <a:endParaRPr lang="en-US" sz="2800" b="1" kern="1200" dirty="0">
              <a:solidFill>
                <a:srgbClr val="0060A2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blue rectangular box with white text&#10;&#10;Description automatically generated">
            <a:extLst>
              <a:ext uri="{FF2B5EF4-FFF2-40B4-BE49-F238E27FC236}">
                <a16:creationId xmlns:a16="http://schemas.microsoft.com/office/drawing/2014/main" id="{902AAE30-1F18-9CCA-16FB-65A097C6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74" y="1039997"/>
            <a:ext cx="6142252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2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90DD7-A26C-DFA7-EEB9-948C7A4BB4F4}"/>
              </a:ext>
            </a:extLst>
          </p:cNvPr>
          <p:cNvSpPr txBox="1"/>
          <p:nvPr/>
        </p:nvSpPr>
        <p:spPr>
          <a:xfrm>
            <a:off x="780893" y="914400"/>
            <a:ext cx="7582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 pitchFamily="34" charset="0"/>
              </a:rPr>
              <a:t>Risk of being designated as Systemically important financial institution (SIFI)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Compliance with insurance regulations in many countries</a:t>
            </a:r>
          </a:p>
          <a:p>
            <a:endParaRPr lang="en-US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Challenge in keeping personal data of millions of customers </a:t>
            </a:r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0479902-D111-CBBB-A023-884A7E9C71FF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ESG</a:t>
            </a:r>
            <a:endParaRPr lang="en-US" sz="2800" b="1" kern="1200" dirty="0">
              <a:solidFill>
                <a:srgbClr val="0060A2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6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17CBB0-D6ED-971C-ECA8-5A32D2AF5E0C}"/>
              </a:ext>
            </a:extLst>
          </p:cNvPr>
          <p:cNvSpPr txBox="1"/>
          <p:nvPr/>
        </p:nvSpPr>
        <p:spPr>
          <a:xfrm>
            <a:off x="365760" y="0"/>
            <a:ext cx="495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Recommendation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B84C9F-4039-2C94-3171-B1D7ED008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47665"/>
              </p:ext>
            </p:extLst>
          </p:nvPr>
        </p:nvGraphicFramePr>
        <p:xfrm>
          <a:off x="516741" y="1105312"/>
          <a:ext cx="2931632" cy="255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754">
                  <a:extLst>
                    <a:ext uri="{9D8B030D-6E8A-4147-A177-3AD203B41FA5}">
                      <a16:colId xmlns:a16="http://schemas.microsoft.com/office/drawing/2014/main" val="1370458311"/>
                    </a:ext>
                  </a:extLst>
                </a:gridCol>
                <a:gridCol w="1115878">
                  <a:extLst>
                    <a:ext uri="{9D8B030D-6E8A-4147-A177-3AD203B41FA5}">
                      <a16:colId xmlns:a16="http://schemas.microsoft.com/office/drawing/2014/main" val="2369580803"/>
                    </a:ext>
                  </a:extLst>
                </a:gridCol>
              </a:tblGrid>
              <a:tr h="63933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Stock Rating</a:t>
                      </a:r>
                    </a:p>
                  </a:txBody>
                  <a:tcPr>
                    <a:solidFill>
                      <a:srgbClr val="0060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BUY</a:t>
                      </a:r>
                    </a:p>
                  </a:txBody>
                  <a:tcPr>
                    <a:solidFill>
                      <a:srgbClr val="00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17437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Target Price</a:t>
                      </a:r>
                    </a:p>
                  </a:txBody>
                  <a:tcPr>
                    <a:solidFill>
                      <a:srgbClr val="008E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$69.85</a:t>
                      </a:r>
                    </a:p>
                  </a:txBody>
                  <a:tcPr>
                    <a:solidFill>
                      <a:srgbClr val="008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334252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Current Price</a:t>
                      </a:r>
                    </a:p>
                  </a:txBody>
                  <a:tcPr>
                    <a:solidFill>
                      <a:srgbClr val="0060A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$62.03</a:t>
                      </a:r>
                    </a:p>
                  </a:txBody>
                  <a:tcPr>
                    <a:solidFill>
                      <a:srgbClr val="00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90825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Upside</a:t>
                      </a:r>
                    </a:p>
                  </a:txBody>
                  <a:tcPr>
                    <a:solidFill>
                      <a:srgbClr val="008E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12.61%</a:t>
                      </a:r>
                    </a:p>
                  </a:txBody>
                  <a:tcPr>
                    <a:solidFill>
                      <a:srgbClr val="008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91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E625172-4815-9757-2D27-72798EFC9DBB}"/>
              </a:ext>
            </a:extLst>
          </p:cNvPr>
          <p:cNvSpPr txBox="1"/>
          <p:nvPr/>
        </p:nvSpPr>
        <p:spPr>
          <a:xfrm>
            <a:off x="4006312" y="1105312"/>
            <a:ext cx="4471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Strong brand name and large distribution network continue to drive growth in premiums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Higher interest rate environment increase revenue from fixed income securities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Lower mortality rate than Covid-19 period</a:t>
            </a:r>
          </a:p>
        </p:txBody>
      </p:sp>
    </p:spTree>
    <p:extLst>
      <p:ext uri="{BB962C8B-B14F-4D97-AF65-F5344CB8AC3E}">
        <p14:creationId xmlns:p14="http://schemas.microsoft.com/office/powerpoint/2010/main" val="377713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3F706C-2B66-CB9A-8DF4-E5601151A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56" y="1246324"/>
            <a:ext cx="8229600" cy="857250"/>
          </a:xfrm>
        </p:spPr>
        <p:txBody>
          <a:bodyPr/>
          <a:lstStyle/>
          <a:p>
            <a:r>
              <a:rPr lang="en-US" dirty="0">
                <a:latin typeface="+mn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259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16DD8EC-4C10-BDF0-1391-2742FF5A33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799975"/>
              </p:ext>
            </p:extLst>
          </p:nvPr>
        </p:nvGraphicFramePr>
        <p:xfrm>
          <a:off x="302894" y="315594"/>
          <a:ext cx="8491527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342191" imgH="3596719" progId="Excel.Sheet.12">
                  <p:embed/>
                </p:oleObj>
              </mc:Choice>
              <mc:Fallback>
                <p:oleObj name="Worksheet" r:id="rId2" imgW="9342191" imgH="359671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2894" y="315594"/>
                        <a:ext cx="8491527" cy="327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23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17CBB0-D6ED-971C-ECA8-5A32D2AF5E0C}"/>
              </a:ext>
            </a:extLst>
          </p:cNvPr>
          <p:cNvSpPr txBox="1"/>
          <p:nvPr/>
        </p:nvSpPr>
        <p:spPr>
          <a:xfrm>
            <a:off x="365760" y="0"/>
            <a:ext cx="495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Recommendation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B84C9F-4039-2C94-3171-B1D7ED008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07018"/>
              </p:ext>
            </p:extLst>
          </p:nvPr>
        </p:nvGraphicFramePr>
        <p:xfrm>
          <a:off x="516741" y="1105312"/>
          <a:ext cx="2931632" cy="255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754">
                  <a:extLst>
                    <a:ext uri="{9D8B030D-6E8A-4147-A177-3AD203B41FA5}">
                      <a16:colId xmlns:a16="http://schemas.microsoft.com/office/drawing/2014/main" val="1370458311"/>
                    </a:ext>
                  </a:extLst>
                </a:gridCol>
                <a:gridCol w="1115878">
                  <a:extLst>
                    <a:ext uri="{9D8B030D-6E8A-4147-A177-3AD203B41FA5}">
                      <a16:colId xmlns:a16="http://schemas.microsoft.com/office/drawing/2014/main" val="2369580803"/>
                    </a:ext>
                  </a:extLst>
                </a:gridCol>
              </a:tblGrid>
              <a:tr h="63933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Stock Rating</a:t>
                      </a:r>
                    </a:p>
                  </a:txBody>
                  <a:tcPr>
                    <a:solidFill>
                      <a:srgbClr val="0060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BUY</a:t>
                      </a:r>
                    </a:p>
                  </a:txBody>
                  <a:tcPr>
                    <a:solidFill>
                      <a:srgbClr val="00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17437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Target Price</a:t>
                      </a:r>
                    </a:p>
                  </a:txBody>
                  <a:tcPr>
                    <a:solidFill>
                      <a:srgbClr val="008E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$69.85</a:t>
                      </a:r>
                    </a:p>
                  </a:txBody>
                  <a:tcPr>
                    <a:solidFill>
                      <a:srgbClr val="008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334252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Current Price</a:t>
                      </a:r>
                    </a:p>
                  </a:txBody>
                  <a:tcPr>
                    <a:solidFill>
                      <a:srgbClr val="0060A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$62.03</a:t>
                      </a:r>
                    </a:p>
                  </a:txBody>
                  <a:tcPr>
                    <a:solidFill>
                      <a:srgbClr val="00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90825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Upside</a:t>
                      </a:r>
                    </a:p>
                  </a:txBody>
                  <a:tcPr>
                    <a:solidFill>
                      <a:srgbClr val="008E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12.6%</a:t>
                      </a:r>
                    </a:p>
                  </a:txBody>
                  <a:tcPr>
                    <a:solidFill>
                      <a:srgbClr val="008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91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E625172-4815-9757-2D27-72798EFC9DBB}"/>
              </a:ext>
            </a:extLst>
          </p:cNvPr>
          <p:cNvSpPr txBox="1"/>
          <p:nvPr/>
        </p:nvSpPr>
        <p:spPr>
          <a:xfrm>
            <a:off x="4006312" y="1105312"/>
            <a:ext cx="4471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Strong brand name and large distribution network continue to drive growth in premiums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Higher interest rate environment increases revenue from fixed income securities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Lower mortality rate than Covid-19 period</a:t>
            </a:r>
          </a:p>
        </p:txBody>
      </p:sp>
    </p:spTree>
    <p:extLst>
      <p:ext uri="{BB962C8B-B14F-4D97-AF65-F5344CB8AC3E}">
        <p14:creationId xmlns:p14="http://schemas.microsoft.com/office/powerpoint/2010/main" val="3315635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1277037-4A07-4CA8-BB8B-14F40A1CB28C}"/>
              </a:ext>
            </a:extLst>
          </p:cNvPr>
          <p:cNvGraphicFramePr>
            <a:graphicFrameLocks/>
          </p:cNvGraphicFramePr>
          <p:nvPr/>
        </p:nvGraphicFramePr>
        <p:xfrm>
          <a:off x="1179195" y="922020"/>
          <a:ext cx="6785610" cy="3299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8562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4307D03-24CF-32E7-ABD6-639656CBC8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056153"/>
              </p:ext>
            </p:extLst>
          </p:nvPr>
        </p:nvGraphicFramePr>
        <p:xfrm>
          <a:off x="268224" y="771524"/>
          <a:ext cx="8572030" cy="216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Worksheet" r:id="rId3" imgW="11795760" imgH="2979286" progId="Excel.Sheet.12">
                  <p:embed/>
                </p:oleObj>
              </mc:Choice>
              <mc:Fallback>
                <p:oleObj name="Worksheet" r:id="rId3" imgW="11795760" imgH="29792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8224" y="771524"/>
                        <a:ext cx="8572030" cy="2169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405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C8B722E-509F-4066-86F2-A271DC1684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964682"/>
              </p:ext>
            </p:extLst>
          </p:nvPr>
        </p:nvGraphicFramePr>
        <p:xfrm>
          <a:off x="327660" y="275590"/>
          <a:ext cx="8529446" cy="2734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015102" imgH="4168101" progId="Excel.Sheet.12">
                  <p:embed/>
                </p:oleObj>
              </mc:Choice>
              <mc:Fallback>
                <p:oleObj name="Worksheet" r:id="rId2" imgW="13015102" imgH="416810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660" y="275590"/>
                        <a:ext cx="8529446" cy="2734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5140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947F416-0B8D-7687-F433-EDC55AA68F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231565"/>
              </p:ext>
            </p:extLst>
          </p:nvPr>
        </p:nvGraphicFramePr>
        <p:xfrm>
          <a:off x="312420" y="229235"/>
          <a:ext cx="8535336" cy="288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015102" imgH="4396653" progId="Excel.Sheet.12">
                  <p:embed/>
                </p:oleObj>
              </mc:Choice>
              <mc:Fallback>
                <p:oleObj name="Worksheet" r:id="rId2" imgW="13015102" imgH="43966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2420" y="229235"/>
                        <a:ext cx="8535336" cy="2887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814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525B0CE-B32B-ABB9-D286-7F452DF7E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337788"/>
              </p:ext>
            </p:extLst>
          </p:nvPr>
        </p:nvGraphicFramePr>
        <p:xfrm>
          <a:off x="335280" y="254953"/>
          <a:ext cx="8532598" cy="300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015102" imgH="4579581" progId="Excel.Sheet.12">
                  <p:embed/>
                </p:oleObj>
              </mc:Choice>
              <mc:Fallback>
                <p:oleObj name="Worksheet" r:id="rId2" imgW="13015102" imgH="45795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5280" y="254953"/>
                        <a:ext cx="8532598" cy="3006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3710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E5BEB5D-B826-EBD9-C3EF-7CA35108BB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981192"/>
              </p:ext>
            </p:extLst>
          </p:nvPr>
        </p:nvGraphicFramePr>
        <p:xfrm>
          <a:off x="274319" y="249238"/>
          <a:ext cx="8663841" cy="248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4546615" imgH="4168101" progId="Excel.Sheet.12">
                  <p:embed/>
                </p:oleObj>
              </mc:Choice>
              <mc:Fallback>
                <p:oleObj name="Worksheet" r:id="rId2" imgW="14546615" imgH="416810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4319" y="249238"/>
                        <a:ext cx="8663841" cy="2486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823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69F422C-EBA4-233D-89FB-626CDBAE2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754717"/>
              </p:ext>
            </p:extLst>
          </p:nvPr>
        </p:nvGraphicFramePr>
        <p:xfrm>
          <a:off x="182880" y="158750"/>
          <a:ext cx="8754836" cy="4085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4980849" imgH="6987485" progId="Excel.Sheet.12">
                  <p:embed/>
                </p:oleObj>
              </mc:Choice>
              <mc:Fallback>
                <p:oleObj name="Worksheet" r:id="rId2" imgW="14980849" imgH="698748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880" y="158750"/>
                        <a:ext cx="8754836" cy="4085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7829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261D62-A5D7-49E6-F923-88752831B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8" y="1009568"/>
            <a:ext cx="8359864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17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D8B0AE44-9D62-52AA-65EB-3F7BBAE5F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23" y="0"/>
            <a:ext cx="7097357" cy="44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28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D5B5EF50-F95C-7B85-262B-103B98447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236272"/>
            <a:ext cx="8374380" cy="42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4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391C0420-43B9-4D27-9117-0B1F3C535BBB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Company Overview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E61F61-F3F6-4A13-9EFC-36B561F90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42" y="1030633"/>
            <a:ext cx="4133490" cy="374996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60A2"/>
                </a:solidFill>
                <a:latin typeface="+mn-lt"/>
                <a:cs typeface="Arial" panose="020B0604020202020204" pitchFamily="34" charset="0"/>
              </a:rPr>
              <a:t>Founded: </a:t>
            </a:r>
            <a:r>
              <a:rPr lang="en-US" sz="1600" dirty="0">
                <a:latin typeface="+mn-lt"/>
                <a:cs typeface="Arial" panose="020B0604020202020204" pitchFamily="34" charset="0"/>
              </a:rPr>
              <a:t>		1868 </a:t>
            </a:r>
          </a:p>
          <a:p>
            <a:r>
              <a:rPr lang="en-US" sz="1600" dirty="0">
                <a:solidFill>
                  <a:srgbClr val="0060A2"/>
                </a:solidFill>
                <a:latin typeface="+mn-lt"/>
                <a:cs typeface="Arial" panose="020B0604020202020204" pitchFamily="34" charset="0"/>
              </a:rPr>
              <a:t>Headquarters: </a:t>
            </a:r>
            <a:r>
              <a:rPr lang="en-US" sz="1600" dirty="0">
                <a:latin typeface="+mn-lt"/>
                <a:cs typeface="Arial" panose="020B0604020202020204" pitchFamily="34" charset="0"/>
              </a:rPr>
              <a:t>	New York City, New York </a:t>
            </a:r>
          </a:p>
          <a:p>
            <a:r>
              <a:rPr lang="en-US" sz="1600" dirty="0">
                <a:solidFill>
                  <a:srgbClr val="0060A2"/>
                </a:solidFill>
                <a:latin typeface="+mn-lt"/>
                <a:cs typeface="Arial" panose="020B0604020202020204" pitchFamily="34" charset="0"/>
              </a:rPr>
              <a:t>Core businesses: </a:t>
            </a:r>
            <a:r>
              <a:rPr lang="en-US" sz="1600" dirty="0">
                <a:latin typeface="+mn-lt"/>
                <a:cs typeface="Arial" panose="020B0604020202020204" pitchFamily="34" charset="0"/>
              </a:rPr>
              <a:t>	Life Insurance, Annuities,</a:t>
            </a:r>
          </a:p>
          <a:p>
            <a:pPr marL="0" indent="0">
              <a:buNone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                                    	Accident &amp; Health, </a:t>
            </a:r>
          </a:p>
          <a:p>
            <a:pPr marL="0" indent="0">
              <a:buNone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				Other insurance</a:t>
            </a:r>
          </a:p>
          <a:p>
            <a:pPr marL="0" indent="0">
              <a:buNone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	                           	Investment</a:t>
            </a:r>
            <a:endParaRPr lang="en-US" sz="300" dirty="0">
              <a:latin typeface="+mn-lt"/>
              <a:cs typeface="Arial" panose="020B0604020202020204" pitchFamily="34" charset="0"/>
            </a:endParaRPr>
          </a:p>
          <a:p>
            <a:endParaRPr lang="en-US" sz="1600" dirty="0">
              <a:latin typeface="+mn-lt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60A2"/>
                </a:solidFill>
                <a:latin typeface="+mn-lt"/>
                <a:cs typeface="Arial" panose="020B0604020202020204" pitchFamily="34" charset="0"/>
              </a:rPr>
              <a:t>Market Cap: 	</a:t>
            </a:r>
            <a:r>
              <a:rPr lang="en-US" sz="1600" dirty="0">
                <a:latin typeface="+mn-lt"/>
                <a:cs typeface="Arial" panose="020B0604020202020204" pitchFamily="34" charset="0"/>
              </a:rPr>
              <a:t>~ 45.9B</a:t>
            </a:r>
          </a:p>
          <a:p>
            <a:r>
              <a:rPr lang="en-US" sz="1600" dirty="0">
                <a:solidFill>
                  <a:srgbClr val="0060A2"/>
                </a:solidFill>
                <a:latin typeface="+mn-lt"/>
                <a:cs typeface="Arial" panose="020B0604020202020204" pitchFamily="34" charset="0"/>
              </a:rPr>
              <a:t>FY2022 Revenue: </a:t>
            </a:r>
            <a:r>
              <a:rPr lang="en-US" sz="1600" dirty="0">
                <a:latin typeface="+mn-lt"/>
                <a:cs typeface="Arial" panose="020B0604020202020204" pitchFamily="34" charset="0"/>
              </a:rPr>
              <a:t>	~69.9B</a:t>
            </a:r>
          </a:p>
          <a:p>
            <a:r>
              <a:rPr lang="en-US" sz="1600" dirty="0">
                <a:solidFill>
                  <a:srgbClr val="0060A2"/>
                </a:solidFill>
                <a:latin typeface="+mn-lt"/>
                <a:cs typeface="Arial" panose="020B0604020202020204" pitchFamily="34" charset="0"/>
              </a:rPr>
              <a:t>Employed: </a:t>
            </a:r>
            <a:r>
              <a:rPr lang="en-US" sz="1600" dirty="0">
                <a:latin typeface="+mn-lt"/>
                <a:cs typeface="Arial" panose="020B0604020202020204" pitchFamily="34" charset="0"/>
              </a:rPr>
              <a:t>		~45,000 (as of Dec 2022) </a:t>
            </a:r>
          </a:p>
          <a:p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F96F56-7C60-4849-AD72-327490FA2609}"/>
              </a:ext>
            </a:extLst>
          </p:cNvPr>
          <p:cNvSpPr txBox="1">
            <a:spLocks/>
          </p:cNvSpPr>
          <p:nvPr/>
        </p:nvSpPr>
        <p:spPr>
          <a:xfrm>
            <a:off x="784412" y="1482819"/>
            <a:ext cx="4038600" cy="609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cs typeface="Calibri"/>
            </a:endParaRPr>
          </a:p>
        </p:txBody>
      </p:sp>
      <p:pic>
        <p:nvPicPr>
          <p:cNvPr id="4" name="Picture 3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1F450B49-8458-4095-1B21-78CDC14F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688" y="1007373"/>
            <a:ext cx="4808088" cy="30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0726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71150E-74A8-E955-4572-E43D956D0D2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3" y="0"/>
            <a:ext cx="3931920" cy="438912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EE1F019-7C87-9E8F-7C99-65B8DD15BB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78681" y="58967"/>
            <a:ext cx="393192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71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23EBE6-0499-05DC-6266-9D09EB24C6D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963" y="49530"/>
            <a:ext cx="3931920" cy="43891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E59856-E979-CE59-0516-AEA9F9D2A5D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11" y="49530"/>
            <a:ext cx="393192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93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A21DDB3-F9F9-6FCB-F730-3BA69E720EB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3" y="0"/>
            <a:ext cx="3931920" cy="43891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B784C8-2558-4747-81EA-15DB76EE231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36" y="0"/>
            <a:ext cx="393192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4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B65D46-B9FB-4E65-2718-C612BB88B8B5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Revenue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2D42529-11D5-80FA-5F91-36B507857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808698"/>
              </p:ext>
            </p:extLst>
          </p:nvPr>
        </p:nvGraphicFramePr>
        <p:xfrm>
          <a:off x="632057" y="874684"/>
          <a:ext cx="3763264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8E30F71-093B-8A9B-10E4-3175A66CCB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104598"/>
              </p:ext>
            </p:extLst>
          </p:nvPr>
        </p:nvGraphicFramePr>
        <p:xfrm>
          <a:off x="4827724" y="874684"/>
          <a:ext cx="3608328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364131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B65D46-B9FB-4E65-2718-C612BB88B8B5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Next Horizon Strategy</a:t>
            </a:r>
          </a:p>
        </p:txBody>
      </p:sp>
      <p:pic>
        <p:nvPicPr>
          <p:cNvPr id="12" name="Picture 11" descr="A green circle with black text&#10;&#10;Description automatically generated">
            <a:extLst>
              <a:ext uri="{FF2B5EF4-FFF2-40B4-BE49-F238E27FC236}">
                <a16:creationId xmlns:a16="http://schemas.microsoft.com/office/drawing/2014/main" id="{5FDC228C-917D-870D-BC2D-C34D0DB77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5" y="780224"/>
            <a:ext cx="4610460" cy="15777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16EEE4-CE91-CDC3-9318-50279D91441D}"/>
              </a:ext>
            </a:extLst>
          </p:cNvPr>
          <p:cNvSpPr txBox="1"/>
          <p:nvPr/>
        </p:nvSpPr>
        <p:spPr>
          <a:xfrm>
            <a:off x="365760" y="2357931"/>
            <a:ext cx="4206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Focus: Generate strong free cash flow by deploying capital to the highest value opportunities.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Simplify: Simplify its business to deliver operational efficiency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Differentiate: Drive competitive advantage through its brand, scale, talent, and innovation.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171D0BA-24FB-883C-1D87-F93FED8D0AD4}"/>
              </a:ext>
            </a:extLst>
          </p:cNvPr>
          <p:cNvSpPr/>
          <p:nvPr/>
        </p:nvSpPr>
        <p:spPr>
          <a:xfrm>
            <a:off x="4804475" y="2286000"/>
            <a:ext cx="937647" cy="499570"/>
          </a:xfrm>
          <a:prstGeom prst="rightArrow">
            <a:avLst/>
          </a:prstGeom>
          <a:solidFill>
            <a:srgbClr val="0060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97319-052C-7AB3-16DC-2DED4D1DAE9B}"/>
              </a:ext>
            </a:extLst>
          </p:cNvPr>
          <p:cNvSpPr txBox="1"/>
          <p:nvPr/>
        </p:nvSpPr>
        <p:spPr>
          <a:xfrm>
            <a:off x="5990095" y="2074120"/>
            <a:ext cx="2495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Improved underwriting discipline over the past several years</a:t>
            </a:r>
          </a:p>
        </p:txBody>
      </p:sp>
    </p:spTree>
    <p:extLst>
      <p:ext uri="{BB962C8B-B14F-4D97-AF65-F5344CB8AC3E}">
        <p14:creationId xmlns:p14="http://schemas.microsoft.com/office/powerpoint/2010/main" val="32338901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C5506C61-6B7A-6384-2597-C76ABC1339D4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Industry Analysis</a:t>
            </a:r>
            <a:endParaRPr lang="en-US" sz="2800" b="1" kern="1200" dirty="0">
              <a:solidFill>
                <a:srgbClr val="0060A2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 descr="A graph with blue line and white text&#10;&#10;Description automatically generated">
            <a:extLst>
              <a:ext uri="{FF2B5EF4-FFF2-40B4-BE49-F238E27FC236}">
                <a16:creationId xmlns:a16="http://schemas.microsoft.com/office/drawing/2014/main" id="{66CED538-6FF1-A637-E417-0598F7C1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903471"/>
            <a:ext cx="4353873" cy="3184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F8932-DA34-65CA-E153-7425829AB4D6}"/>
              </a:ext>
            </a:extLst>
          </p:cNvPr>
          <p:cNvSpPr txBox="1"/>
          <p:nvPr/>
        </p:nvSpPr>
        <p:spPr>
          <a:xfrm>
            <a:off x="501123" y="3993808"/>
            <a:ext cx="1937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Source: Bureau of Labor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04536-0F57-EA04-C499-F6D951C9D601}"/>
              </a:ext>
            </a:extLst>
          </p:cNvPr>
          <p:cNvSpPr txBox="1"/>
          <p:nvPr/>
        </p:nvSpPr>
        <p:spPr>
          <a:xfrm>
            <a:off x="4951708" y="937648"/>
            <a:ext cx="3826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Life insurance and Annuities in the 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2018-2023 Revenue CAGR: 2.5%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2023-2028 Revenue CAGR: 0.5%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E46C7-D6F8-3192-DE48-96C49B310CF2}"/>
              </a:ext>
            </a:extLst>
          </p:cNvPr>
          <p:cNvSpPr txBox="1"/>
          <p:nvPr/>
        </p:nvSpPr>
        <p:spPr>
          <a:xfrm>
            <a:off x="4951708" y="1860978"/>
            <a:ext cx="1937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Source: IBISWorld</a:t>
            </a:r>
          </a:p>
        </p:txBody>
      </p:sp>
    </p:spTree>
    <p:extLst>
      <p:ext uri="{BB962C8B-B14F-4D97-AF65-F5344CB8AC3E}">
        <p14:creationId xmlns:p14="http://schemas.microsoft.com/office/powerpoint/2010/main" val="49773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C5506C61-6B7A-6384-2597-C76ABC1339D4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Industry Analysis</a:t>
            </a:r>
            <a:endParaRPr lang="en-US" sz="2800" b="1" kern="1200" dirty="0">
              <a:solidFill>
                <a:srgbClr val="0060A2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5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9EC6F0C5-423D-6710-B925-746FFE3E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263113"/>
            <a:ext cx="4804475" cy="2875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9714E-99AA-7D97-8A9D-8509652F3764}"/>
              </a:ext>
            </a:extLst>
          </p:cNvPr>
          <p:cNvSpPr txBox="1"/>
          <p:nvPr/>
        </p:nvSpPr>
        <p:spPr>
          <a:xfrm>
            <a:off x="891153" y="759417"/>
            <a:ext cx="280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</a:rPr>
              <a:t>U.S. 10 Year Treasury Note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55D1B-948E-6476-A722-888B2892EFFC}"/>
              </a:ext>
            </a:extLst>
          </p:cNvPr>
          <p:cNvSpPr txBox="1"/>
          <p:nvPr/>
        </p:nvSpPr>
        <p:spPr>
          <a:xfrm>
            <a:off x="5478651" y="829159"/>
            <a:ext cx="3192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Investment from life insurance companies in fixed income securities: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50% of total investment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$4.1 trillion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83449-6934-E6FB-DA4D-4367A0DBDE6B}"/>
              </a:ext>
            </a:extLst>
          </p:cNvPr>
          <p:cNvSpPr txBox="1"/>
          <p:nvPr/>
        </p:nvSpPr>
        <p:spPr>
          <a:xfrm>
            <a:off x="365760" y="4026406"/>
            <a:ext cx="1937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Source: CNBC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85E03-A860-ACF3-5F2C-7E524365E2C8}"/>
              </a:ext>
            </a:extLst>
          </p:cNvPr>
          <p:cNvSpPr txBox="1"/>
          <p:nvPr/>
        </p:nvSpPr>
        <p:spPr>
          <a:xfrm>
            <a:off x="5478651" y="2325529"/>
            <a:ext cx="2433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Source: American Council of Life Insurers</a:t>
            </a:r>
          </a:p>
        </p:txBody>
      </p:sp>
    </p:spTree>
    <p:extLst>
      <p:ext uri="{BB962C8B-B14F-4D97-AF65-F5344CB8AC3E}">
        <p14:creationId xmlns:p14="http://schemas.microsoft.com/office/powerpoint/2010/main" val="356186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A5A37FF-FADA-45AB-A88A-57C3FBBC6ADD}"/>
              </a:ext>
            </a:extLst>
          </p:cNvPr>
          <p:cNvSpPr txBox="1"/>
          <p:nvPr/>
        </p:nvSpPr>
        <p:spPr>
          <a:xfrm>
            <a:off x="4939990" y="1092718"/>
            <a:ext cx="374681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0A2"/>
                </a:solidFill>
              </a:rPr>
              <a:t>Competitive Rivalry: High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More than 700 life insurance companies in the 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>
                <a:solidFill>
                  <a:srgbClr val="0060A2"/>
                </a:solidFill>
              </a:rPr>
              <a:t>Bargaining Power of Customers: High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Competition is based on price.</a:t>
            </a:r>
            <a:endParaRPr lang="en-US" dirty="0">
              <a:solidFill>
                <a:srgbClr val="0060A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D29F53"/>
              </a:solidFill>
            </a:endParaRPr>
          </a:p>
          <a:p>
            <a:r>
              <a:rPr lang="en-US" dirty="0">
                <a:solidFill>
                  <a:srgbClr val="0060A2"/>
                </a:solidFill>
              </a:rPr>
              <a:t>Threat of New Entry: 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Strict regulation and capital intensity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CCFAED0-BE2E-AC38-BC37-156162EB26C4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Porter’s Five Forces</a:t>
            </a:r>
            <a:endParaRPr lang="en-US" sz="2800" b="1" kern="1200" dirty="0">
              <a:solidFill>
                <a:srgbClr val="0060A2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05BAB43-CD6B-7278-2B74-414ABEDF47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8575308"/>
              </p:ext>
            </p:extLst>
          </p:nvPr>
        </p:nvGraphicFramePr>
        <p:xfrm>
          <a:off x="266699" y="890183"/>
          <a:ext cx="4584269" cy="3286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114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F2B6625-7089-A857-0B4D-ADE63087CB61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0060A2"/>
                </a:solidFill>
                <a:latin typeface="+mj-lt"/>
                <a:cs typeface="Arial" panose="020B0604020202020204" pitchFamily="34" charset="0"/>
              </a:rPr>
              <a:t>Forecast Revenue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972CE77-E536-6366-322B-DA180B87B7A7}"/>
              </a:ext>
            </a:extLst>
          </p:cNvPr>
          <p:cNvSpPr/>
          <p:nvPr/>
        </p:nvSpPr>
        <p:spPr>
          <a:xfrm>
            <a:off x="322533" y="873529"/>
            <a:ext cx="3707026" cy="263367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008EDD"/>
          </a:solidFill>
          <a:ln>
            <a:solidFill>
              <a:srgbClr val="008EDD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Key Drivers</a:t>
            </a:r>
            <a:endParaRPr lang="en-US" sz="11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F40035-4033-2FB3-DB7B-D8F26702E889}"/>
              </a:ext>
            </a:extLst>
          </p:cNvPr>
          <p:cNvSpPr/>
          <p:nvPr/>
        </p:nvSpPr>
        <p:spPr>
          <a:xfrm>
            <a:off x="322533" y="1146031"/>
            <a:ext cx="3707026" cy="2899024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008EDD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r>
              <a:rPr lang="en-US" sz="1200" b="1" dirty="0">
                <a:solidFill>
                  <a:srgbClr val="0060A2"/>
                </a:solidFill>
              </a:rPr>
              <a:t>Slower Growth in Premiums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High interest rates will limit growth in premiums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2018-2022 Premiums CAGR: 2.5%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2024-2028 Premiums Forecast CAGR: 1.8%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/>
          </a:p>
          <a:p>
            <a:r>
              <a:rPr lang="en-US" sz="1200" b="1" dirty="0">
                <a:solidFill>
                  <a:srgbClr val="0060A2"/>
                </a:solidFill>
              </a:rPr>
              <a:t>Higher Investment Income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Higher yield on investment in fixed income securities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2021: 3.7%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2023: 4.1%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/>
          </a:p>
          <a:p>
            <a:r>
              <a:rPr lang="en-US" sz="1200" b="1" dirty="0">
                <a:solidFill>
                  <a:srgbClr val="0060A2"/>
                </a:solidFill>
              </a:rPr>
              <a:t>Lower Mortality Rate</a:t>
            </a: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2021: 103.3% (during pandemic period)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2023: 86.5%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285750" indent="-285750">
              <a:buFontTx/>
              <a:buChar char="-"/>
            </a:pPr>
            <a:endParaRPr lang="en-US" sz="12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C063268-DE77-F74B-F47E-ED374E4E7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52279"/>
              </p:ext>
            </p:extLst>
          </p:nvPr>
        </p:nvGraphicFramePr>
        <p:xfrm>
          <a:off x="4277531" y="1129246"/>
          <a:ext cx="4543935" cy="2691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0940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152464E9BB8B4D8F4BF7D65C5AFAE0" ma:contentTypeVersion="2" ma:contentTypeDescription="Create a new document." ma:contentTypeScope="" ma:versionID="259e5106fc8295b0662c1a2af5587da4">
  <xsd:schema xmlns:xsd="http://www.w3.org/2001/XMLSchema" xmlns:xs="http://www.w3.org/2001/XMLSchema" xmlns:p="http://schemas.microsoft.com/office/2006/metadata/properties" xmlns:ns2="9948988a-b5c7-443e-a322-eb59db6d1ac5" targetNamespace="http://schemas.microsoft.com/office/2006/metadata/properties" ma:root="true" ma:fieldsID="c5b56e34e68b4765b9e02272c7b02f96" ns2:_="">
    <xsd:import namespace="9948988a-b5c7-443e-a322-eb59db6d1a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8988a-b5c7-443e-a322-eb59db6d1a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DF70AF-24F0-40A9-87E0-97AD6DF202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48988a-b5c7-443e-a322-eb59db6d1a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5B1313-B8DF-496C-8336-4207B00D39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88CFEB-1472-44ED-808B-E5DF6E1DE259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9948988a-b5c7-443e-a322-eb59db6d1ac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4000</TotalTime>
  <Words>726</Words>
  <Application>Microsoft Office PowerPoint</Application>
  <PresentationFormat>On-screen Show (16:9)</PresentationFormat>
  <Paragraphs>197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Calibri (Body)</vt:lpstr>
      <vt:lpstr>Arial</vt:lpstr>
      <vt:lpstr>Calibri</vt:lpstr>
      <vt:lpstr>Calibri Light</vt:lpstr>
      <vt:lpstr>Rockwell</vt:lpstr>
      <vt:lpstr>Wingdings</vt:lpstr>
      <vt:lpstr>Office Theme</vt:lpstr>
      <vt:lpstr>Custom Design</vt:lpstr>
      <vt:lpstr>office theme</vt:lpstr>
      <vt:lpstr>Microsoft Excel Worksheet</vt:lpstr>
      <vt:lpstr>MetLife, Inc. Analyst: Yada So Valuation Date: Nov/16/2023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 of Information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Seattle University</dc:creator>
  <cp:lastModifiedBy>yada so</cp:lastModifiedBy>
  <cp:revision>139</cp:revision>
  <cp:lastPrinted>2023-11-16T01:30:18Z</cp:lastPrinted>
  <dcterms:created xsi:type="dcterms:W3CDTF">2014-04-24T22:34:56Z</dcterms:created>
  <dcterms:modified xsi:type="dcterms:W3CDTF">2023-11-17T06:34:43Z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0x010100C1152464E9BB8B4D8F4BF7D65C5AFAE0</vt:lpwstr>
  </property>
</Properties>
</file>